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66" r:id="rId3"/>
    <p:sldId id="263" r:id="rId4"/>
    <p:sldId id="264" r:id="rId5"/>
    <p:sldId id="265" r:id="rId6"/>
    <p:sldId id="267" r:id="rId7"/>
    <p:sldId id="268" r:id="rId8"/>
    <p:sldId id="269" r:id="rId9"/>
    <p:sldId id="270" r:id="rId10"/>
    <p:sldId id="272" r:id="rId11"/>
    <p:sldId id="271" r:id="rId12"/>
    <p:sldId id="273" r:id="rId13"/>
    <p:sldId id="274" r:id="rId14"/>
    <p:sldId id="275" r:id="rId15"/>
    <p:sldId id="276" r:id="rId16"/>
    <p:sldId id="277" r:id="rId17"/>
    <p:sldId id="278" r:id="rId18"/>
    <p:sldId id="279"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6" autoAdjust="0"/>
    <p:restoredTop sz="94660"/>
  </p:normalViewPr>
  <p:slideViewPr>
    <p:cSldViewPr snapToGrid="0">
      <p:cViewPr varScale="1">
        <p:scale>
          <a:sx n="67" d="100"/>
          <a:sy n="67" d="100"/>
        </p:scale>
        <p:origin x="60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6A80C3-ADD0-41B5-A9BC-C4C615E8ADFA}" type="datetimeFigureOut">
              <a:rPr lang="en-US" smtClean="0"/>
              <a:t>4/7/2025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C4E689-A049-4FAF-A667-7C753C62CDEA}" type="slidenum">
              <a:rPr lang="en-US" smtClean="0"/>
              <a:t>‹#›</a:t>
            </a:fld>
            <a:endParaRPr lang="en-US"/>
          </a:p>
        </p:txBody>
      </p:sp>
    </p:spTree>
    <p:extLst>
      <p:ext uri="{BB962C8B-B14F-4D97-AF65-F5344CB8AC3E}">
        <p14:creationId xmlns:p14="http://schemas.microsoft.com/office/powerpoint/2010/main" val="3620130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17C99-9DA4-2190-F281-D7424031A0E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7923A0B-8E8B-5218-37E7-6B2AB2D06C7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74A9B06-C4A0-A9D0-C982-B3155203782D}"/>
              </a:ext>
            </a:extLst>
          </p:cNvPr>
          <p:cNvSpPr>
            <a:spLocks noGrp="1"/>
          </p:cNvSpPr>
          <p:nvPr>
            <p:ph type="dt" sz="half" idx="10"/>
          </p:nvPr>
        </p:nvSpPr>
        <p:spPr/>
        <p:txBody>
          <a:bodyPr/>
          <a:lstStyle/>
          <a:p>
            <a:r>
              <a:rPr lang="en-US"/>
              <a:t>4/4/2025</a:t>
            </a:r>
          </a:p>
        </p:txBody>
      </p:sp>
      <p:sp>
        <p:nvSpPr>
          <p:cNvPr id="5" name="Footer Placeholder 4">
            <a:extLst>
              <a:ext uri="{FF2B5EF4-FFF2-40B4-BE49-F238E27FC236}">
                <a16:creationId xmlns:a16="http://schemas.microsoft.com/office/drawing/2014/main" id="{088E9825-C160-347B-8C93-84E97A7122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706EAC-4EC0-F750-6BC1-42D104347B1A}"/>
              </a:ext>
            </a:extLst>
          </p:cNvPr>
          <p:cNvSpPr>
            <a:spLocks noGrp="1"/>
          </p:cNvSpPr>
          <p:nvPr>
            <p:ph type="sldNum" sz="quarter" idx="12"/>
          </p:nvPr>
        </p:nvSpPr>
        <p:spPr/>
        <p:txBody>
          <a:bodyPr/>
          <a:lstStyle/>
          <a:p>
            <a:fld id="{13E3B7D2-2C23-477A-B7E5-64419E75BE45}" type="slidenum">
              <a:rPr lang="en-US" smtClean="0"/>
              <a:t>‹#›</a:t>
            </a:fld>
            <a:endParaRPr lang="en-US"/>
          </a:p>
        </p:txBody>
      </p:sp>
    </p:spTree>
    <p:extLst>
      <p:ext uri="{BB962C8B-B14F-4D97-AF65-F5344CB8AC3E}">
        <p14:creationId xmlns:p14="http://schemas.microsoft.com/office/powerpoint/2010/main" val="2670312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AAF06-04D3-D321-5354-7DE99779A0C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7DA5001-C7E2-591B-FA88-E7352AD9CED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2949CD-D8A7-CCDB-B00A-D018145DF176}"/>
              </a:ext>
            </a:extLst>
          </p:cNvPr>
          <p:cNvSpPr>
            <a:spLocks noGrp="1"/>
          </p:cNvSpPr>
          <p:nvPr>
            <p:ph type="dt" sz="half" idx="10"/>
          </p:nvPr>
        </p:nvSpPr>
        <p:spPr/>
        <p:txBody>
          <a:bodyPr/>
          <a:lstStyle/>
          <a:p>
            <a:r>
              <a:rPr lang="en-US"/>
              <a:t>4/4/2025</a:t>
            </a:r>
          </a:p>
        </p:txBody>
      </p:sp>
      <p:sp>
        <p:nvSpPr>
          <p:cNvPr id="5" name="Footer Placeholder 4">
            <a:extLst>
              <a:ext uri="{FF2B5EF4-FFF2-40B4-BE49-F238E27FC236}">
                <a16:creationId xmlns:a16="http://schemas.microsoft.com/office/drawing/2014/main" id="{6ECA90EB-80FC-12DB-5D9D-79FEE4DC36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EEAAAF-CDD6-A3AF-94C2-05464EA2C577}"/>
              </a:ext>
            </a:extLst>
          </p:cNvPr>
          <p:cNvSpPr>
            <a:spLocks noGrp="1"/>
          </p:cNvSpPr>
          <p:nvPr>
            <p:ph type="sldNum" sz="quarter" idx="12"/>
          </p:nvPr>
        </p:nvSpPr>
        <p:spPr/>
        <p:txBody>
          <a:bodyPr/>
          <a:lstStyle/>
          <a:p>
            <a:fld id="{13E3B7D2-2C23-477A-B7E5-64419E75BE45}" type="slidenum">
              <a:rPr lang="en-US" smtClean="0"/>
              <a:t>‹#›</a:t>
            </a:fld>
            <a:endParaRPr lang="en-US"/>
          </a:p>
        </p:txBody>
      </p:sp>
    </p:spTree>
    <p:extLst>
      <p:ext uri="{BB962C8B-B14F-4D97-AF65-F5344CB8AC3E}">
        <p14:creationId xmlns:p14="http://schemas.microsoft.com/office/powerpoint/2010/main" val="3340711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F4861DA-534B-C3BB-478B-4DEFE7AB034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B51B8A6-A62A-D8CF-03F1-CAFF8B10D49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B0D4714-3680-89BB-8585-2A6D7172F221}"/>
              </a:ext>
            </a:extLst>
          </p:cNvPr>
          <p:cNvSpPr>
            <a:spLocks noGrp="1"/>
          </p:cNvSpPr>
          <p:nvPr>
            <p:ph type="dt" sz="half" idx="10"/>
          </p:nvPr>
        </p:nvSpPr>
        <p:spPr/>
        <p:txBody>
          <a:bodyPr/>
          <a:lstStyle/>
          <a:p>
            <a:r>
              <a:rPr lang="en-US"/>
              <a:t>4/4/2025</a:t>
            </a:r>
          </a:p>
        </p:txBody>
      </p:sp>
      <p:sp>
        <p:nvSpPr>
          <p:cNvPr id="5" name="Footer Placeholder 4">
            <a:extLst>
              <a:ext uri="{FF2B5EF4-FFF2-40B4-BE49-F238E27FC236}">
                <a16:creationId xmlns:a16="http://schemas.microsoft.com/office/drawing/2014/main" id="{EA8B3F73-79D1-F9EE-F2BD-B0686E6652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0FCCC9-B4D3-012B-261B-902FCF24631D}"/>
              </a:ext>
            </a:extLst>
          </p:cNvPr>
          <p:cNvSpPr>
            <a:spLocks noGrp="1"/>
          </p:cNvSpPr>
          <p:nvPr>
            <p:ph type="sldNum" sz="quarter" idx="12"/>
          </p:nvPr>
        </p:nvSpPr>
        <p:spPr/>
        <p:txBody>
          <a:bodyPr/>
          <a:lstStyle/>
          <a:p>
            <a:fld id="{13E3B7D2-2C23-477A-B7E5-64419E75BE45}" type="slidenum">
              <a:rPr lang="en-US" smtClean="0"/>
              <a:t>‹#›</a:t>
            </a:fld>
            <a:endParaRPr lang="en-US"/>
          </a:p>
        </p:txBody>
      </p:sp>
    </p:spTree>
    <p:extLst>
      <p:ext uri="{BB962C8B-B14F-4D97-AF65-F5344CB8AC3E}">
        <p14:creationId xmlns:p14="http://schemas.microsoft.com/office/powerpoint/2010/main" val="4237296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18CC4-6400-853E-2712-BE131DECCD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997947E-5317-4D15-62A2-FB8B6B82722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97AF0C-166C-13D3-7A02-39766EF1EF51}"/>
              </a:ext>
            </a:extLst>
          </p:cNvPr>
          <p:cNvSpPr>
            <a:spLocks noGrp="1"/>
          </p:cNvSpPr>
          <p:nvPr>
            <p:ph type="dt" sz="half" idx="10"/>
          </p:nvPr>
        </p:nvSpPr>
        <p:spPr/>
        <p:txBody>
          <a:bodyPr/>
          <a:lstStyle/>
          <a:p>
            <a:r>
              <a:rPr lang="en-US"/>
              <a:t>4/4/2025</a:t>
            </a:r>
          </a:p>
        </p:txBody>
      </p:sp>
      <p:sp>
        <p:nvSpPr>
          <p:cNvPr id="5" name="Footer Placeholder 4">
            <a:extLst>
              <a:ext uri="{FF2B5EF4-FFF2-40B4-BE49-F238E27FC236}">
                <a16:creationId xmlns:a16="http://schemas.microsoft.com/office/drawing/2014/main" id="{43D67959-CCB0-4417-1233-ABC7A4F306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33939D-CB65-9FC5-1D31-A5FFE197CDDA}"/>
              </a:ext>
            </a:extLst>
          </p:cNvPr>
          <p:cNvSpPr>
            <a:spLocks noGrp="1"/>
          </p:cNvSpPr>
          <p:nvPr>
            <p:ph type="sldNum" sz="quarter" idx="12"/>
          </p:nvPr>
        </p:nvSpPr>
        <p:spPr/>
        <p:txBody>
          <a:bodyPr/>
          <a:lstStyle/>
          <a:p>
            <a:fld id="{13E3B7D2-2C23-477A-B7E5-64419E75BE45}" type="slidenum">
              <a:rPr lang="en-US" smtClean="0"/>
              <a:t>‹#›</a:t>
            </a:fld>
            <a:endParaRPr lang="en-US"/>
          </a:p>
        </p:txBody>
      </p:sp>
    </p:spTree>
    <p:extLst>
      <p:ext uri="{BB962C8B-B14F-4D97-AF65-F5344CB8AC3E}">
        <p14:creationId xmlns:p14="http://schemas.microsoft.com/office/powerpoint/2010/main" val="1874938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04624-0A9A-DE58-6679-0A550E6F17A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D8F4258-D289-0FD6-64C4-6BAC2C4616E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F69B524-8FD7-2BC9-160C-86877BDDB72E}"/>
              </a:ext>
            </a:extLst>
          </p:cNvPr>
          <p:cNvSpPr>
            <a:spLocks noGrp="1"/>
          </p:cNvSpPr>
          <p:nvPr>
            <p:ph type="dt" sz="half" idx="10"/>
          </p:nvPr>
        </p:nvSpPr>
        <p:spPr/>
        <p:txBody>
          <a:bodyPr/>
          <a:lstStyle/>
          <a:p>
            <a:r>
              <a:rPr lang="en-US"/>
              <a:t>4/4/2025</a:t>
            </a:r>
          </a:p>
        </p:txBody>
      </p:sp>
      <p:sp>
        <p:nvSpPr>
          <p:cNvPr id="5" name="Footer Placeholder 4">
            <a:extLst>
              <a:ext uri="{FF2B5EF4-FFF2-40B4-BE49-F238E27FC236}">
                <a16:creationId xmlns:a16="http://schemas.microsoft.com/office/drawing/2014/main" id="{53C1675C-93C7-5120-0824-03D2B709A9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C3B65A-760A-EB46-BA32-1FACD6D6B786}"/>
              </a:ext>
            </a:extLst>
          </p:cNvPr>
          <p:cNvSpPr>
            <a:spLocks noGrp="1"/>
          </p:cNvSpPr>
          <p:nvPr>
            <p:ph type="sldNum" sz="quarter" idx="12"/>
          </p:nvPr>
        </p:nvSpPr>
        <p:spPr/>
        <p:txBody>
          <a:bodyPr/>
          <a:lstStyle/>
          <a:p>
            <a:fld id="{13E3B7D2-2C23-477A-B7E5-64419E75BE45}" type="slidenum">
              <a:rPr lang="en-US" smtClean="0"/>
              <a:t>‹#›</a:t>
            </a:fld>
            <a:endParaRPr lang="en-US"/>
          </a:p>
        </p:txBody>
      </p:sp>
    </p:spTree>
    <p:extLst>
      <p:ext uri="{BB962C8B-B14F-4D97-AF65-F5344CB8AC3E}">
        <p14:creationId xmlns:p14="http://schemas.microsoft.com/office/powerpoint/2010/main" val="2053208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24CC3-F216-7508-54A3-C5ACCB51E6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AEF8413-6872-FA40-04CC-DBC16696427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15DF574-1EE7-D06E-4F94-BCCBA3BA520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A577B23-4394-84C7-741B-46723ADF134D}"/>
              </a:ext>
            </a:extLst>
          </p:cNvPr>
          <p:cNvSpPr>
            <a:spLocks noGrp="1"/>
          </p:cNvSpPr>
          <p:nvPr>
            <p:ph type="dt" sz="half" idx="10"/>
          </p:nvPr>
        </p:nvSpPr>
        <p:spPr/>
        <p:txBody>
          <a:bodyPr/>
          <a:lstStyle/>
          <a:p>
            <a:r>
              <a:rPr lang="en-US"/>
              <a:t>4/4/2025</a:t>
            </a:r>
          </a:p>
        </p:txBody>
      </p:sp>
      <p:sp>
        <p:nvSpPr>
          <p:cNvPr id="6" name="Footer Placeholder 5">
            <a:extLst>
              <a:ext uri="{FF2B5EF4-FFF2-40B4-BE49-F238E27FC236}">
                <a16:creationId xmlns:a16="http://schemas.microsoft.com/office/drawing/2014/main" id="{30C3CECF-594F-E0FF-D3BA-2F6D44E08D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271DCC2-952E-710E-83A3-120F83BF061A}"/>
              </a:ext>
            </a:extLst>
          </p:cNvPr>
          <p:cNvSpPr>
            <a:spLocks noGrp="1"/>
          </p:cNvSpPr>
          <p:nvPr>
            <p:ph type="sldNum" sz="quarter" idx="12"/>
          </p:nvPr>
        </p:nvSpPr>
        <p:spPr/>
        <p:txBody>
          <a:bodyPr/>
          <a:lstStyle/>
          <a:p>
            <a:fld id="{13E3B7D2-2C23-477A-B7E5-64419E75BE45}" type="slidenum">
              <a:rPr lang="en-US" smtClean="0"/>
              <a:t>‹#›</a:t>
            </a:fld>
            <a:endParaRPr lang="en-US"/>
          </a:p>
        </p:txBody>
      </p:sp>
    </p:spTree>
    <p:extLst>
      <p:ext uri="{BB962C8B-B14F-4D97-AF65-F5344CB8AC3E}">
        <p14:creationId xmlns:p14="http://schemas.microsoft.com/office/powerpoint/2010/main" val="3763778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5959A-1E60-88E3-12A6-E747F3AFEA8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063AC01-9DCF-BBB3-B089-27EB036988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F32DD9-FC55-1A10-7C03-A0CDC69831D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8B6F509-3153-28CA-1082-A5D223CE59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73F6C0F-46FC-70E2-09B4-4153BE137E1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C7C965E-096C-366A-466E-9F73248CEAA1}"/>
              </a:ext>
            </a:extLst>
          </p:cNvPr>
          <p:cNvSpPr>
            <a:spLocks noGrp="1"/>
          </p:cNvSpPr>
          <p:nvPr>
            <p:ph type="dt" sz="half" idx="10"/>
          </p:nvPr>
        </p:nvSpPr>
        <p:spPr/>
        <p:txBody>
          <a:bodyPr/>
          <a:lstStyle/>
          <a:p>
            <a:r>
              <a:rPr lang="en-US"/>
              <a:t>4/4/2025</a:t>
            </a:r>
          </a:p>
        </p:txBody>
      </p:sp>
      <p:sp>
        <p:nvSpPr>
          <p:cNvPr id="8" name="Footer Placeholder 7">
            <a:extLst>
              <a:ext uri="{FF2B5EF4-FFF2-40B4-BE49-F238E27FC236}">
                <a16:creationId xmlns:a16="http://schemas.microsoft.com/office/drawing/2014/main" id="{187EE2D0-FBBA-AEA4-5EBF-DBEAFD92D2A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7DB73D0-4AC2-7B5E-454E-2AA133760DD6}"/>
              </a:ext>
            </a:extLst>
          </p:cNvPr>
          <p:cNvSpPr>
            <a:spLocks noGrp="1"/>
          </p:cNvSpPr>
          <p:nvPr>
            <p:ph type="sldNum" sz="quarter" idx="12"/>
          </p:nvPr>
        </p:nvSpPr>
        <p:spPr/>
        <p:txBody>
          <a:bodyPr/>
          <a:lstStyle/>
          <a:p>
            <a:fld id="{13E3B7D2-2C23-477A-B7E5-64419E75BE45}" type="slidenum">
              <a:rPr lang="en-US" smtClean="0"/>
              <a:t>‹#›</a:t>
            </a:fld>
            <a:endParaRPr lang="en-US"/>
          </a:p>
        </p:txBody>
      </p:sp>
    </p:spTree>
    <p:extLst>
      <p:ext uri="{BB962C8B-B14F-4D97-AF65-F5344CB8AC3E}">
        <p14:creationId xmlns:p14="http://schemas.microsoft.com/office/powerpoint/2010/main" val="1371807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A07EA-B6E2-A900-E569-F9AB7598B84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91D3FB4-85A4-BC59-7B1C-1BF1B5372154}"/>
              </a:ext>
            </a:extLst>
          </p:cNvPr>
          <p:cNvSpPr>
            <a:spLocks noGrp="1"/>
          </p:cNvSpPr>
          <p:nvPr>
            <p:ph type="dt" sz="half" idx="10"/>
          </p:nvPr>
        </p:nvSpPr>
        <p:spPr/>
        <p:txBody>
          <a:bodyPr/>
          <a:lstStyle/>
          <a:p>
            <a:r>
              <a:rPr lang="en-US"/>
              <a:t>4/4/2025</a:t>
            </a:r>
          </a:p>
        </p:txBody>
      </p:sp>
      <p:sp>
        <p:nvSpPr>
          <p:cNvPr id="4" name="Footer Placeholder 3">
            <a:extLst>
              <a:ext uri="{FF2B5EF4-FFF2-40B4-BE49-F238E27FC236}">
                <a16:creationId xmlns:a16="http://schemas.microsoft.com/office/drawing/2014/main" id="{6C1DB1A4-CA63-70FA-68F4-A93A1706889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42765C1-4F23-3E24-4A17-F898E50C728B}"/>
              </a:ext>
            </a:extLst>
          </p:cNvPr>
          <p:cNvSpPr>
            <a:spLocks noGrp="1"/>
          </p:cNvSpPr>
          <p:nvPr>
            <p:ph type="sldNum" sz="quarter" idx="12"/>
          </p:nvPr>
        </p:nvSpPr>
        <p:spPr/>
        <p:txBody>
          <a:bodyPr/>
          <a:lstStyle/>
          <a:p>
            <a:fld id="{13E3B7D2-2C23-477A-B7E5-64419E75BE45}" type="slidenum">
              <a:rPr lang="en-US" smtClean="0"/>
              <a:t>‹#›</a:t>
            </a:fld>
            <a:endParaRPr lang="en-US"/>
          </a:p>
        </p:txBody>
      </p:sp>
    </p:spTree>
    <p:extLst>
      <p:ext uri="{BB962C8B-B14F-4D97-AF65-F5344CB8AC3E}">
        <p14:creationId xmlns:p14="http://schemas.microsoft.com/office/powerpoint/2010/main" val="1379442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2DB13B-7688-9805-F507-16226BCBF170}"/>
              </a:ext>
            </a:extLst>
          </p:cNvPr>
          <p:cNvSpPr>
            <a:spLocks noGrp="1"/>
          </p:cNvSpPr>
          <p:nvPr>
            <p:ph type="dt" sz="half" idx="10"/>
          </p:nvPr>
        </p:nvSpPr>
        <p:spPr/>
        <p:txBody>
          <a:bodyPr/>
          <a:lstStyle/>
          <a:p>
            <a:r>
              <a:rPr lang="en-US"/>
              <a:t>4/4/2025</a:t>
            </a:r>
          </a:p>
        </p:txBody>
      </p:sp>
      <p:sp>
        <p:nvSpPr>
          <p:cNvPr id="3" name="Footer Placeholder 2">
            <a:extLst>
              <a:ext uri="{FF2B5EF4-FFF2-40B4-BE49-F238E27FC236}">
                <a16:creationId xmlns:a16="http://schemas.microsoft.com/office/drawing/2014/main" id="{9970AC75-7586-E065-B74E-23D8A9EFFAB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5212A63-4BE8-39E3-4CD1-985DACD7F197}"/>
              </a:ext>
            </a:extLst>
          </p:cNvPr>
          <p:cNvSpPr>
            <a:spLocks noGrp="1"/>
          </p:cNvSpPr>
          <p:nvPr>
            <p:ph type="sldNum" sz="quarter" idx="12"/>
          </p:nvPr>
        </p:nvSpPr>
        <p:spPr/>
        <p:txBody>
          <a:bodyPr/>
          <a:lstStyle/>
          <a:p>
            <a:fld id="{13E3B7D2-2C23-477A-B7E5-64419E75BE45}" type="slidenum">
              <a:rPr lang="en-US" smtClean="0"/>
              <a:t>‹#›</a:t>
            </a:fld>
            <a:endParaRPr lang="en-US"/>
          </a:p>
        </p:txBody>
      </p:sp>
    </p:spTree>
    <p:extLst>
      <p:ext uri="{BB962C8B-B14F-4D97-AF65-F5344CB8AC3E}">
        <p14:creationId xmlns:p14="http://schemas.microsoft.com/office/powerpoint/2010/main" val="268700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9C4BE-8DDC-1275-15E8-53F6F64920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286C3D3-2F3E-074C-B3FE-940E08A0C77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FECDC4C-9777-2EE7-FDAB-85AEEDD802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4FE253-0208-0C22-0FEB-D8EB77ECAAB0}"/>
              </a:ext>
            </a:extLst>
          </p:cNvPr>
          <p:cNvSpPr>
            <a:spLocks noGrp="1"/>
          </p:cNvSpPr>
          <p:nvPr>
            <p:ph type="dt" sz="half" idx="10"/>
          </p:nvPr>
        </p:nvSpPr>
        <p:spPr/>
        <p:txBody>
          <a:bodyPr/>
          <a:lstStyle/>
          <a:p>
            <a:r>
              <a:rPr lang="en-US"/>
              <a:t>4/4/2025</a:t>
            </a:r>
          </a:p>
        </p:txBody>
      </p:sp>
      <p:sp>
        <p:nvSpPr>
          <p:cNvPr id="6" name="Footer Placeholder 5">
            <a:extLst>
              <a:ext uri="{FF2B5EF4-FFF2-40B4-BE49-F238E27FC236}">
                <a16:creationId xmlns:a16="http://schemas.microsoft.com/office/drawing/2014/main" id="{22E4F0C5-3E8D-97F9-675A-1B0A952561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8B8DDF-B563-10EF-26FF-6BE4A4AB9086}"/>
              </a:ext>
            </a:extLst>
          </p:cNvPr>
          <p:cNvSpPr>
            <a:spLocks noGrp="1"/>
          </p:cNvSpPr>
          <p:nvPr>
            <p:ph type="sldNum" sz="quarter" idx="12"/>
          </p:nvPr>
        </p:nvSpPr>
        <p:spPr/>
        <p:txBody>
          <a:bodyPr/>
          <a:lstStyle/>
          <a:p>
            <a:fld id="{13E3B7D2-2C23-477A-B7E5-64419E75BE45}" type="slidenum">
              <a:rPr lang="en-US" smtClean="0"/>
              <a:t>‹#›</a:t>
            </a:fld>
            <a:endParaRPr lang="en-US"/>
          </a:p>
        </p:txBody>
      </p:sp>
    </p:spTree>
    <p:extLst>
      <p:ext uri="{BB962C8B-B14F-4D97-AF65-F5344CB8AC3E}">
        <p14:creationId xmlns:p14="http://schemas.microsoft.com/office/powerpoint/2010/main" val="522021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B94B5-74A6-AA70-5057-1B1D04E9666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41EB151-CBE9-67F0-6130-B13410F7BE9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E8696A1-0A82-7521-2D2B-4984ADE50F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F635186-2F9E-078E-A122-BA42F044F271}"/>
              </a:ext>
            </a:extLst>
          </p:cNvPr>
          <p:cNvSpPr>
            <a:spLocks noGrp="1"/>
          </p:cNvSpPr>
          <p:nvPr>
            <p:ph type="dt" sz="half" idx="10"/>
          </p:nvPr>
        </p:nvSpPr>
        <p:spPr/>
        <p:txBody>
          <a:bodyPr/>
          <a:lstStyle/>
          <a:p>
            <a:r>
              <a:rPr lang="en-US"/>
              <a:t>4/4/2025</a:t>
            </a:r>
          </a:p>
        </p:txBody>
      </p:sp>
      <p:sp>
        <p:nvSpPr>
          <p:cNvPr id="6" name="Footer Placeholder 5">
            <a:extLst>
              <a:ext uri="{FF2B5EF4-FFF2-40B4-BE49-F238E27FC236}">
                <a16:creationId xmlns:a16="http://schemas.microsoft.com/office/drawing/2014/main" id="{7DCA6DD4-64A8-6261-D5E1-485F9CA2B0F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F81408-CD0E-68ED-060A-5EFD9168753C}"/>
              </a:ext>
            </a:extLst>
          </p:cNvPr>
          <p:cNvSpPr>
            <a:spLocks noGrp="1"/>
          </p:cNvSpPr>
          <p:nvPr>
            <p:ph type="sldNum" sz="quarter" idx="12"/>
          </p:nvPr>
        </p:nvSpPr>
        <p:spPr/>
        <p:txBody>
          <a:bodyPr/>
          <a:lstStyle/>
          <a:p>
            <a:fld id="{13E3B7D2-2C23-477A-B7E5-64419E75BE45}" type="slidenum">
              <a:rPr lang="en-US" smtClean="0"/>
              <a:t>‹#›</a:t>
            </a:fld>
            <a:endParaRPr lang="en-US"/>
          </a:p>
        </p:txBody>
      </p:sp>
    </p:spTree>
    <p:extLst>
      <p:ext uri="{BB962C8B-B14F-4D97-AF65-F5344CB8AC3E}">
        <p14:creationId xmlns:p14="http://schemas.microsoft.com/office/powerpoint/2010/main" val="3940825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80195E-FB59-672E-5BAF-9A232FD511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F47BBB7-754A-9617-4F0F-D13CE593E9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4B265C-1285-27D1-6301-57675008FF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r>
              <a:rPr lang="en-US"/>
              <a:t>4/4/2025</a:t>
            </a:r>
          </a:p>
        </p:txBody>
      </p:sp>
      <p:sp>
        <p:nvSpPr>
          <p:cNvPr id="5" name="Footer Placeholder 4">
            <a:extLst>
              <a:ext uri="{FF2B5EF4-FFF2-40B4-BE49-F238E27FC236}">
                <a16:creationId xmlns:a16="http://schemas.microsoft.com/office/drawing/2014/main" id="{13DDA91B-C8F3-35E0-9C9F-67944859F3E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DDAF70E4-1957-E67E-1A4E-05B0FD57E6C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3E3B7D2-2C23-477A-B7E5-64419E75BE45}" type="slidenum">
              <a:rPr lang="en-US" smtClean="0"/>
              <a:t>‹#›</a:t>
            </a:fld>
            <a:endParaRPr lang="en-US"/>
          </a:p>
        </p:txBody>
      </p:sp>
    </p:spTree>
    <p:extLst>
      <p:ext uri="{BB962C8B-B14F-4D97-AF65-F5344CB8AC3E}">
        <p14:creationId xmlns:p14="http://schemas.microsoft.com/office/powerpoint/2010/main" val="38850428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doerry.org/norbert/MarineElectricalPowerSystems/index.htm"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jpg"/><Relationship Id="rId1" Type="http://schemas.openxmlformats.org/officeDocument/2006/relationships/slideLayout" Target="../slideLayouts/slideLayout2.xml"/><Relationship Id="rId4" Type="http://schemas.openxmlformats.org/officeDocument/2006/relationships/image" Target="../media/image24.png"/></Relationships>
</file>

<file path=ppt/slides/_rels/slide12.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image" Target="../media/image14.jpg"/><Relationship Id="rId1" Type="http://schemas.openxmlformats.org/officeDocument/2006/relationships/slideLayout" Target="../slideLayouts/slideLayout2.xml"/><Relationship Id="rId4" Type="http://schemas.openxmlformats.org/officeDocument/2006/relationships/image" Target="../media/image16.jpg"/></Relationships>
</file>

<file path=ppt/slides/_rels/slide1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3.jpg"/><Relationship Id="rId1" Type="http://schemas.openxmlformats.org/officeDocument/2006/relationships/slideLayout" Target="../slideLayouts/slideLayout2.xml"/><Relationship Id="rId6" Type="http://schemas.openxmlformats.org/officeDocument/2006/relationships/image" Target="../media/image4.jpg"/><Relationship Id="rId5" Type="http://schemas.openxmlformats.org/officeDocument/2006/relationships/image" Target="../media/image15.png"/><Relationship Id="rId4" Type="http://schemas.openxmlformats.org/officeDocument/2006/relationships/image" Target="../media/image14.png"/></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7" Type="http://schemas.openxmlformats.org/officeDocument/2006/relationships/image" Target="../media/image17.png"/><Relationship Id="rId2" Type="http://schemas.openxmlformats.org/officeDocument/2006/relationships/image" Target="../media/image5.jp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7.emf"/><Relationship Id="rId4" Type="http://schemas.openxmlformats.org/officeDocument/2006/relationships/image" Target="../media/image12.png"/></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2C01C-FF08-0435-57C1-318B51A8A5AE}"/>
              </a:ext>
            </a:extLst>
          </p:cNvPr>
          <p:cNvSpPr>
            <a:spLocks noGrp="1"/>
          </p:cNvSpPr>
          <p:nvPr>
            <p:ph type="ctrTitle"/>
          </p:nvPr>
        </p:nvSpPr>
        <p:spPr>
          <a:xfrm>
            <a:off x="1108710" y="1122363"/>
            <a:ext cx="9841230" cy="2387600"/>
          </a:xfrm>
        </p:spPr>
        <p:txBody>
          <a:bodyPr>
            <a:normAutofit fontScale="90000"/>
          </a:bodyPr>
          <a:lstStyle/>
          <a:p>
            <a:r>
              <a:rPr lang="en-US" dirty="0"/>
              <a:t>Common-Mode fundamentals for </a:t>
            </a:r>
            <a:br>
              <a:rPr lang="en-US" dirty="0"/>
            </a:br>
            <a:r>
              <a:rPr lang="en-US" dirty="0"/>
              <a:t>Shipboard Power Systems</a:t>
            </a:r>
            <a:br>
              <a:rPr lang="en-US" dirty="0"/>
            </a:br>
            <a:r>
              <a:rPr lang="en-US" dirty="0"/>
              <a:t>Part 2</a:t>
            </a:r>
            <a:br>
              <a:rPr lang="en-US" dirty="0"/>
            </a:br>
            <a:r>
              <a:rPr lang="en-US" dirty="0"/>
              <a:t>Common Mode Modeling</a:t>
            </a:r>
          </a:p>
        </p:txBody>
      </p:sp>
      <p:sp>
        <p:nvSpPr>
          <p:cNvPr id="3" name="Subtitle 2">
            <a:extLst>
              <a:ext uri="{FF2B5EF4-FFF2-40B4-BE49-F238E27FC236}">
                <a16:creationId xmlns:a16="http://schemas.microsoft.com/office/drawing/2014/main" id="{8C1640AB-A565-F727-2337-204016324857}"/>
              </a:ext>
            </a:extLst>
          </p:cNvPr>
          <p:cNvSpPr>
            <a:spLocks noGrp="1"/>
          </p:cNvSpPr>
          <p:nvPr>
            <p:ph type="subTitle" idx="1"/>
          </p:nvPr>
        </p:nvSpPr>
        <p:spPr/>
        <p:txBody>
          <a:bodyPr/>
          <a:lstStyle/>
          <a:p>
            <a:r>
              <a:rPr lang="en-US" dirty="0"/>
              <a:t>Dr. Norbert Doerry</a:t>
            </a:r>
            <a:br>
              <a:rPr lang="en-US" dirty="0"/>
            </a:br>
            <a:r>
              <a:rPr lang="en-US" dirty="0"/>
              <a:t>Dr. John Amy</a:t>
            </a:r>
          </a:p>
        </p:txBody>
      </p:sp>
      <p:sp>
        <p:nvSpPr>
          <p:cNvPr id="4" name="Date Placeholder 3">
            <a:extLst>
              <a:ext uri="{FF2B5EF4-FFF2-40B4-BE49-F238E27FC236}">
                <a16:creationId xmlns:a16="http://schemas.microsoft.com/office/drawing/2014/main" id="{47D9E51C-14DD-15A7-10BA-658C87C09FDB}"/>
              </a:ext>
            </a:extLst>
          </p:cNvPr>
          <p:cNvSpPr>
            <a:spLocks noGrp="1"/>
          </p:cNvSpPr>
          <p:nvPr>
            <p:ph type="dt" sz="half" idx="10"/>
          </p:nvPr>
        </p:nvSpPr>
        <p:spPr/>
        <p:txBody>
          <a:bodyPr/>
          <a:lstStyle/>
          <a:p>
            <a:r>
              <a:rPr lang="en-US"/>
              <a:t>4/4/2025</a:t>
            </a:r>
          </a:p>
        </p:txBody>
      </p:sp>
      <p:sp>
        <p:nvSpPr>
          <p:cNvPr id="5" name="Slide Number Placeholder 4">
            <a:extLst>
              <a:ext uri="{FF2B5EF4-FFF2-40B4-BE49-F238E27FC236}">
                <a16:creationId xmlns:a16="http://schemas.microsoft.com/office/drawing/2014/main" id="{A7EB5A9D-97FE-06DC-A221-9D229B6E4AD0}"/>
              </a:ext>
            </a:extLst>
          </p:cNvPr>
          <p:cNvSpPr>
            <a:spLocks noGrp="1"/>
          </p:cNvSpPr>
          <p:nvPr>
            <p:ph type="sldNum" sz="quarter" idx="12"/>
          </p:nvPr>
        </p:nvSpPr>
        <p:spPr/>
        <p:txBody>
          <a:bodyPr/>
          <a:lstStyle/>
          <a:p>
            <a:fld id="{13E3B7D2-2C23-477A-B7E5-64419E75BE45}" type="slidenum">
              <a:rPr lang="en-US" smtClean="0"/>
              <a:t>1</a:t>
            </a:fld>
            <a:endParaRPr lang="en-US"/>
          </a:p>
        </p:txBody>
      </p:sp>
      <p:sp>
        <p:nvSpPr>
          <p:cNvPr id="6" name="TextBox 5">
            <a:extLst>
              <a:ext uri="{FF2B5EF4-FFF2-40B4-BE49-F238E27FC236}">
                <a16:creationId xmlns:a16="http://schemas.microsoft.com/office/drawing/2014/main" id="{0F1E4F67-009E-82B0-13DE-DF45A2C6818F}"/>
              </a:ext>
            </a:extLst>
          </p:cNvPr>
          <p:cNvSpPr txBox="1"/>
          <p:nvPr/>
        </p:nvSpPr>
        <p:spPr>
          <a:xfrm>
            <a:off x="2706189" y="5505142"/>
            <a:ext cx="9011194" cy="923330"/>
          </a:xfrm>
          <a:prstGeom prst="rect">
            <a:avLst/>
          </a:prstGeom>
          <a:noFill/>
        </p:spPr>
        <p:txBody>
          <a:bodyPr wrap="square">
            <a:spAutoFit/>
          </a:bodyPr>
          <a:lstStyle/>
          <a:p>
            <a:r>
              <a:rPr lang="en-US" dirty="0">
                <a:hlinkClick r:id="rId2"/>
              </a:rPr>
              <a:t>http://doerry.org/norbert/MarineElectricalPowerSystems/index.htm</a:t>
            </a:r>
            <a:endParaRPr lang="en-US" dirty="0"/>
          </a:p>
          <a:p>
            <a:r>
              <a:rPr lang="en-US" dirty="0"/>
              <a:t>© 2025 by Norbert Doerry and John Amy</a:t>
            </a:r>
            <a:br>
              <a:rPr lang="en-US" dirty="0"/>
            </a:br>
            <a:r>
              <a:rPr lang="en-US" dirty="0"/>
              <a:t>This work is licensed via: CC BY 4.0   (https://creativecommons.org/)</a:t>
            </a:r>
          </a:p>
        </p:txBody>
      </p:sp>
      <p:pic>
        <p:nvPicPr>
          <p:cNvPr id="7" name="Picture 2">
            <a:extLst>
              <a:ext uri="{FF2B5EF4-FFF2-40B4-BE49-F238E27FC236}">
                <a16:creationId xmlns:a16="http://schemas.microsoft.com/office/drawing/2014/main" id="{36BBD1F4-FCFC-D684-8894-9CE5865BA99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1737359" y="5589416"/>
            <a:ext cx="766933" cy="73025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7A849F84-8E8C-2906-58FA-25452BCD753E}"/>
              </a:ext>
            </a:extLst>
          </p:cNvPr>
          <p:cNvPicPr>
            <a:picLocks noChangeAspect="1"/>
          </p:cNvPicPr>
          <p:nvPr/>
        </p:nvPicPr>
        <p:blipFill>
          <a:blip r:embed="rId4"/>
          <a:stretch>
            <a:fillRect/>
          </a:stretch>
        </p:blipFill>
        <p:spPr>
          <a:xfrm>
            <a:off x="814143" y="5589416"/>
            <a:ext cx="766933" cy="766933"/>
          </a:xfrm>
          <a:prstGeom prst="rect">
            <a:avLst/>
          </a:prstGeom>
        </p:spPr>
      </p:pic>
    </p:spTree>
    <p:extLst>
      <p:ext uri="{BB962C8B-B14F-4D97-AF65-F5344CB8AC3E}">
        <p14:creationId xmlns:p14="http://schemas.microsoft.com/office/powerpoint/2010/main" val="36705975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0E4E2-1AC4-D08B-C08E-79EFA872C581}"/>
              </a:ext>
            </a:extLst>
          </p:cNvPr>
          <p:cNvSpPr>
            <a:spLocks noGrp="1"/>
          </p:cNvSpPr>
          <p:nvPr>
            <p:ph type="title"/>
          </p:nvPr>
        </p:nvSpPr>
        <p:spPr/>
        <p:txBody>
          <a:bodyPr/>
          <a:lstStyle/>
          <a:p>
            <a:r>
              <a:rPr lang="en-US" dirty="0"/>
              <a:t>What’s difficult to model in a CM lumped parameter circuit model?</a:t>
            </a:r>
          </a:p>
        </p:txBody>
      </p:sp>
      <p:sp>
        <p:nvSpPr>
          <p:cNvPr id="3" name="Content Placeholder 2">
            <a:extLst>
              <a:ext uri="{FF2B5EF4-FFF2-40B4-BE49-F238E27FC236}">
                <a16:creationId xmlns:a16="http://schemas.microsoft.com/office/drawing/2014/main" id="{C216A1B3-3085-E7F7-FC7D-7F4B1E484A9C}"/>
              </a:ext>
            </a:extLst>
          </p:cNvPr>
          <p:cNvSpPr>
            <a:spLocks noGrp="1"/>
          </p:cNvSpPr>
          <p:nvPr>
            <p:ph idx="1"/>
          </p:nvPr>
        </p:nvSpPr>
        <p:spPr>
          <a:xfrm>
            <a:off x="541020" y="2005012"/>
            <a:ext cx="5654040" cy="4351338"/>
          </a:xfrm>
        </p:spPr>
        <p:txBody>
          <a:bodyPr/>
          <a:lstStyle/>
          <a:p>
            <a:r>
              <a:rPr lang="en-US" dirty="0"/>
              <a:t>Asymmetry </a:t>
            </a:r>
          </a:p>
          <a:p>
            <a:pPr lvl="1"/>
            <a:r>
              <a:rPr lang="en-US" dirty="0"/>
              <a:t>Series impedances</a:t>
            </a:r>
          </a:p>
          <a:p>
            <a:pPr lvl="1"/>
            <a:r>
              <a:rPr lang="en-US" dirty="0"/>
              <a:t>Links the DM and CM circuits</a:t>
            </a:r>
          </a:p>
          <a:p>
            <a:r>
              <a:rPr lang="en-US" dirty="0"/>
              <a:t>Multiple current paths if path impedance not known well</a:t>
            </a:r>
          </a:p>
          <a:p>
            <a:pPr lvl="1"/>
            <a:r>
              <a:rPr lang="en-US" dirty="0"/>
              <a:t>Can be hard to split the CM current among multiple paths</a:t>
            </a:r>
          </a:p>
          <a:p>
            <a:pPr marL="0" indent="0">
              <a:buNone/>
            </a:pPr>
            <a:endParaRPr lang="en-US" dirty="0"/>
          </a:p>
        </p:txBody>
      </p:sp>
      <p:sp>
        <p:nvSpPr>
          <p:cNvPr id="4" name="Date Placeholder 3">
            <a:extLst>
              <a:ext uri="{FF2B5EF4-FFF2-40B4-BE49-F238E27FC236}">
                <a16:creationId xmlns:a16="http://schemas.microsoft.com/office/drawing/2014/main" id="{61B78C12-306A-C475-D810-FCE122F9B7EA}"/>
              </a:ext>
            </a:extLst>
          </p:cNvPr>
          <p:cNvSpPr>
            <a:spLocks noGrp="1"/>
          </p:cNvSpPr>
          <p:nvPr>
            <p:ph type="dt" sz="half" idx="10"/>
          </p:nvPr>
        </p:nvSpPr>
        <p:spPr/>
        <p:txBody>
          <a:bodyPr/>
          <a:lstStyle/>
          <a:p>
            <a:r>
              <a:rPr lang="en-US"/>
              <a:t>4/4/2025</a:t>
            </a:r>
          </a:p>
        </p:txBody>
      </p:sp>
      <p:sp>
        <p:nvSpPr>
          <p:cNvPr id="5" name="Slide Number Placeholder 4">
            <a:extLst>
              <a:ext uri="{FF2B5EF4-FFF2-40B4-BE49-F238E27FC236}">
                <a16:creationId xmlns:a16="http://schemas.microsoft.com/office/drawing/2014/main" id="{6F52BC20-AD43-9AD9-5722-77BD85B23654}"/>
              </a:ext>
            </a:extLst>
          </p:cNvPr>
          <p:cNvSpPr>
            <a:spLocks noGrp="1"/>
          </p:cNvSpPr>
          <p:nvPr>
            <p:ph type="sldNum" sz="quarter" idx="12"/>
          </p:nvPr>
        </p:nvSpPr>
        <p:spPr/>
        <p:txBody>
          <a:bodyPr/>
          <a:lstStyle/>
          <a:p>
            <a:fld id="{13E3B7D2-2C23-477A-B7E5-64419E75BE45}" type="slidenum">
              <a:rPr lang="en-US" smtClean="0"/>
              <a:t>10</a:t>
            </a:fld>
            <a:endParaRPr lang="en-US"/>
          </a:p>
        </p:txBody>
      </p:sp>
      <p:pic>
        <p:nvPicPr>
          <p:cNvPr id="7" name="Picture 6" descr="A diagram of electrical circuits&#10;&#10;AI-generated content may be incorrect.">
            <a:extLst>
              <a:ext uri="{FF2B5EF4-FFF2-40B4-BE49-F238E27FC236}">
                <a16:creationId xmlns:a16="http://schemas.microsoft.com/office/drawing/2014/main" id="{36EDE1D5-D1F5-F545-D53B-D4AEACB44E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29412" y="1480343"/>
            <a:ext cx="4791075" cy="2543175"/>
          </a:xfrm>
          <a:prstGeom prst="rect">
            <a:avLst/>
          </a:prstGeom>
        </p:spPr>
      </p:pic>
      <p:pic>
        <p:nvPicPr>
          <p:cNvPr id="8" name="Picture 7" descr="A diagram of a cable&#10;&#10;AI-generated content may be incorrect.">
            <a:extLst>
              <a:ext uri="{FF2B5EF4-FFF2-40B4-BE49-F238E27FC236}">
                <a16:creationId xmlns:a16="http://schemas.microsoft.com/office/drawing/2014/main" id="{E19EB2D2-EFA5-8981-A031-D8874B1AC0A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9412" y="4140200"/>
            <a:ext cx="4391025" cy="2352675"/>
          </a:xfrm>
          <a:prstGeom prst="rect">
            <a:avLst/>
          </a:prstGeom>
        </p:spPr>
      </p:pic>
    </p:spTree>
    <p:extLst>
      <p:ext uri="{BB962C8B-B14F-4D97-AF65-F5344CB8AC3E}">
        <p14:creationId xmlns:p14="http://schemas.microsoft.com/office/powerpoint/2010/main" val="24815666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B22CB-0F63-8BFD-5825-D569E17A6124}"/>
              </a:ext>
            </a:extLst>
          </p:cNvPr>
          <p:cNvSpPr>
            <a:spLocks noGrp="1"/>
          </p:cNvSpPr>
          <p:nvPr>
            <p:ph type="title"/>
          </p:nvPr>
        </p:nvSpPr>
        <p:spPr/>
        <p:txBody>
          <a:bodyPr/>
          <a:lstStyle/>
          <a:p>
            <a:r>
              <a:rPr lang="en-US" dirty="0"/>
              <a:t>Typical Common Mode Voltage Sources</a:t>
            </a:r>
          </a:p>
        </p:txBody>
      </p:sp>
      <p:sp>
        <p:nvSpPr>
          <p:cNvPr id="3" name="Content Placeholder 2">
            <a:extLst>
              <a:ext uri="{FF2B5EF4-FFF2-40B4-BE49-F238E27FC236}">
                <a16:creationId xmlns:a16="http://schemas.microsoft.com/office/drawing/2014/main" id="{6F051B5A-0427-7D29-BCC5-E17439274371}"/>
              </a:ext>
            </a:extLst>
          </p:cNvPr>
          <p:cNvSpPr>
            <a:spLocks noGrp="1"/>
          </p:cNvSpPr>
          <p:nvPr>
            <p:ph idx="1"/>
          </p:nvPr>
        </p:nvSpPr>
        <p:spPr>
          <a:xfrm>
            <a:off x="838200" y="1825625"/>
            <a:ext cx="6774180" cy="4351338"/>
          </a:xfrm>
        </p:spPr>
        <p:txBody>
          <a:bodyPr/>
          <a:lstStyle/>
          <a:p>
            <a:r>
              <a:rPr lang="en-US" dirty="0"/>
              <a:t>Power Electronics – introduce asymmetry (function of time)</a:t>
            </a:r>
          </a:p>
          <a:p>
            <a:r>
              <a:rPr lang="en-US" dirty="0"/>
              <a:t>Wye connected sources with Triple-n harmonics</a:t>
            </a:r>
          </a:p>
          <a:p>
            <a:pPr lvl="1"/>
            <a:r>
              <a:rPr lang="en-US" dirty="0"/>
              <a:t>Only matters if wye point is terminated</a:t>
            </a:r>
          </a:p>
          <a:p>
            <a:r>
              <a:rPr lang="en-US" dirty="0"/>
              <a:t>Ground faults</a:t>
            </a:r>
          </a:p>
          <a:p>
            <a:r>
              <a:rPr lang="en-US" dirty="0"/>
              <a:t>Series impedances that are not equal</a:t>
            </a:r>
          </a:p>
          <a:p>
            <a:r>
              <a:rPr lang="en-US" dirty="0"/>
              <a:t>Voltage sources as part of wye point termination</a:t>
            </a:r>
          </a:p>
        </p:txBody>
      </p:sp>
      <p:sp>
        <p:nvSpPr>
          <p:cNvPr id="4" name="Date Placeholder 3">
            <a:extLst>
              <a:ext uri="{FF2B5EF4-FFF2-40B4-BE49-F238E27FC236}">
                <a16:creationId xmlns:a16="http://schemas.microsoft.com/office/drawing/2014/main" id="{754B21FC-1A02-64DB-110E-390BE7D93207}"/>
              </a:ext>
            </a:extLst>
          </p:cNvPr>
          <p:cNvSpPr>
            <a:spLocks noGrp="1"/>
          </p:cNvSpPr>
          <p:nvPr>
            <p:ph type="dt" sz="half" idx="10"/>
          </p:nvPr>
        </p:nvSpPr>
        <p:spPr/>
        <p:txBody>
          <a:bodyPr/>
          <a:lstStyle/>
          <a:p>
            <a:r>
              <a:rPr lang="en-US"/>
              <a:t>4/4/2025</a:t>
            </a:r>
          </a:p>
        </p:txBody>
      </p:sp>
      <p:sp>
        <p:nvSpPr>
          <p:cNvPr id="5" name="Slide Number Placeholder 4">
            <a:extLst>
              <a:ext uri="{FF2B5EF4-FFF2-40B4-BE49-F238E27FC236}">
                <a16:creationId xmlns:a16="http://schemas.microsoft.com/office/drawing/2014/main" id="{BF80928E-0099-66D2-41AE-29A6A11468AF}"/>
              </a:ext>
            </a:extLst>
          </p:cNvPr>
          <p:cNvSpPr>
            <a:spLocks noGrp="1"/>
          </p:cNvSpPr>
          <p:nvPr>
            <p:ph type="sldNum" sz="quarter" idx="12"/>
          </p:nvPr>
        </p:nvSpPr>
        <p:spPr/>
        <p:txBody>
          <a:bodyPr/>
          <a:lstStyle/>
          <a:p>
            <a:fld id="{13E3B7D2-2C23-477A-B7E5-64419E75BE45}" type="slidenum">
              <a:rPr lang="en-US" smtClean="0"/>
              <a:t>11</a:t>
            </a:fld>
            <a:endParaRPr lang="en-US"/>
          </a:p>
        </p:txBody>
      </p:sp>
      <p:pic>
        <p:nvPicPr>
          <p:cNvPr id="11" name="Picture 10" descr="A diagram of a grounding circuit&#10;&#10;AI-generated content may be incorrect.">
            <a:extLst>
              <a:ext uri="{FF2B5EF4-FFF2-40B4-BE49-F238E27FC236}">
                <a16:creationId xmlns:a16="http://schemas.microsoft.com/office/drawing/2014/main" id="{715A50BC-50B1-97B1-9C78-023EC50284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01779" y="1364512"/>
            <a:ext cx="3110618" cy="2064488"/>
          </a:xfrm>
          <a:prstGeom prst="rect">
            <a:avLst/>
          </a:prstGeom>
        </p:spPr>
      </p:pic>
      <p:pic>
        <p:nvPicPr>
          <p:cNvPr id="13" name="Picture 12" descr="A diagram of a circle with a plus and a line&#10;&#10;AI-generated content may be incorrect.">
            <a:extLst>
              <a:ext uri="{FF2B5EF4-FFF2-40B4-BE49-F238E27FC236}">
                <a16:creationId xmlns:a16="http://schemas.microsoft.com/office/drawing/2014/main" id="{AD095E91-E8F8-13B7-7FB0-4B27FAEC058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76878" y="5357812"/>
            <a:ext cx="3200400" cy="1181100"/>
          </a:xfrm>
          <a:prstGeom prst="rect">
            <a:avLst/>
          </a:prstGeom>
        </p:spPr>
      </p:pic>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E4DDC50D-69E0-A5E3-105A-084BB1C1C9B2}"/>
                  </a:ext>
                </a:extLst>
              </p:cNvPr>
              <p:cNvSpPr txBox="1"/>
              <p:nvPr/>
            </p:nvSpPr>
            <p:spPr>
              <a:xfrm>
                <a:off x="7612380" y="3558561"/>
                <a:ext cx="2906077" cy="1589859"/>
              </a:xfrm>
              <a:prstGeom prst="rect">
                <a:avLst/>
              </a:prstGeom>
              <a:noFill/>
            </p:spPr>
            <p:txBody>
              <a:bodyPr wrap="square">
                <a:spAutoFit/>
              </a:bodyPr>
              <a:lstStyle/>
              <a:p>
                <a:pPr marL="0" marR="0">
                  <a:lnSpc>
                    <a:spcPct val="115000"/>
                  </a:lnSpc>
                  <a:spcAft>
                    <a:spcPts val="800"/>
                  </a:spcAft>
                  <a:buNone/>
                </a:pPr>
                <a14:m>
                  <m:oMathPara xmlns:m="http://schemas.openxmlformats.org/officeDocument/2006/math">
                    <m:oMathParaPr>
                      <m:jc m:val="centerGroup"/>
                    </m:oMathParaPr>
                    <m:oMath xmlns:m="http://schemas.openxmlformats.org/officeDocument/2006/math">
                      <m:sSub>
                        <m:sSubPr>
                          <m:ctrlPr>
                            <a:rPr lang="en-US" sz="1400" i="1" kern="100" smtClean="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400" i="1" kern="100">
                              <a:effectLst/>
                              <a:latin typeface="Cambria Math" panose="02040503050406030204" pitchFamily="18" charset="0"/>
                              <a:ea typeface="Aptos" panose="020B0004020202020204" pitchFamily="34" charset="0"/>
                              <a:cs typeface="Times New Roman" panose="02020603050405020304" pitchFamily="18" charset="0"/>
                            </a:rPr>
                            <m:t>𝑉</m:t>
                          </m:r>
                        </m:e>
                        <m:sub>
                          <m:r>
                            <m:rPr>
                              <m:nor/>
                            </m:rPr>
                            <a:rPr lang="en-US" sz="1400" kern="100">
                              <a:effectLst/>
                              <a:latin typeface="Cambria Math" panose="02040503050406030204" pitchFamily="18" charset="0"/>
                              <a:ea typeface="Aptos" panose="020B0004020202020204" pitchFamily="34" charset="0"/>
                              <a:cs typeface="Times New Roman" panose="02020603050405020304" pitchFamily="18" charset="0"/>
                            </a:rPr>
                            <m:t>n</m:t>
                          </m:r>
                          <m:r>
                            <a:rPr lang="en-US" sz="1400" i="1" kern="100">
                              <a:effectLst/>
                              <a:latin typeface="Cambria Math" panose="02040503050406030204" pitchFamily="18" charset="0"/>
                              <a:ea typeface="Aptos" panose="020B0004020202020204" pitchFamily="34" charset="0"/>
                              <a:cs typeface="Times New Roman" panose="02020603050405020304" pitchFamily="18" charset="0"/>
                            </a:rPr>
                            <m:t>1</m:t>
                          </m:r>
                        </m:sub>
                      </m:sSub>
                      <m:r>
                        <a:rPr lang="en-US" sz="1400" i="1" kern="100">
                          <a:effectLst/>
                          <a:latin typeface="Cambria Math" panose="02040503050406030204" pitchFamily="18" charset="0"/>
                          <a:ea typeface="Aptos" panose="020B0004020202020204" pitchFamily="34" charset="0"/>
                          <a:cs typeface="Times New Roman" panose="02020603050405020304" pitchFamily="18" charset="0"/>
                        </a:rPr>
                        <m:t>=</m:t>
                      </m:r>
                      <m:f>
                        <m:fPr>
                          <m:ctrlPr>
                            <a:rPr lang="en-US" sz="1400" i="1" kern="100">
                              <a:effectLst/>
                              <a:latin typeface="Cambria Math" panose="02040503050406030204" pitchFamily="18" charset="0"/>
                              <a:ea typeface="Aptos" panose="020B0004020202020204" pitchFamily="34" charset="0"/>
                              <a:cs typeface="Times New Roman" panose="02020603050405020304" pitchFamily="18" charset="0"/>
                            </a:rPr>
                          </m:ctrlPr>
                        </m:fPr>
                        <m:num>
                          <m:r>
                            <a:rPr lang="en-US" sz="1400" i="1" kern="100">
                              <a:effectLst/>
                              <a:latin typeface="Cambria Math" panose="02040503050406030204" pitchFamily="18" charset="0"/>
                              <a:ea typeface="Aptos" panose="020B0004020202020204" pitchFamily="34" charset="0"/>
                              <a:cs typeface="Times New Roman" panose="02020603050405020304" pitchFamily="18" charset="0"/>
                            </a:rPr>
                            <m:t>1</m:t>
                          </m:r>
                        </m:num>
                        <m:den>
                          <m:r>
                            <a:rPr lang="en-US" sz="1400" i="1" kern="100">
                              <a:effectLst/>
                              <a:latin typeface="Cambria Math" panose="02040503050406030204" pitchFamily="18" charset="0"/>
                              <a:ea typeface="Aptos" panose="020B0004020202020204" pitchFamily="34" charset="0"/>
                              <a:cs typeface="Times New Roman" panose="02020603050405020304" pitchFamily="18" charset="0"/>
                            </a:rPr>
                            <m:t>3</m:t>
                          </m:r>
                        </m:den>
                      </m:f>
                      <m:d>
                        <m:dPr>
                          <m:ctrlPr>
                            <a:rPr lang="en-US" sz="1400" i="1" kern="100">
                              <a:effectLst/>
                              <a:latin typeface="Cambria Math" panose="02040503050406030204" pitchFamily="18" charset="0"/>
                              <a:ea typeface="Aptos" panose="020B0004020202020204" pitchFamily="34" charset="0"/>
                              <a:cs typeface="Times New Roman" panose="02020603050405020304" pitchFamily="18" charset="0"/>
                            </a:rPr>
                          </m:ctrlPr>
                        </m:dPr>
                        <m:e>
                          <m:sSub>
                            <m:sSubPr>
                              <m:ctrlPr>
                                <a:rPr lang="en-US" sz="14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400" i="1" kern="100">
                                  <a:effectLst/>
                                  <a:latin typeface="Cambria Math" panose="02040503050406030204" pitchFamily="18" charset="0"/>
                                  <a:ea typeface="Aptos" panose="020B0004020202020204" pitchFamily="34" charset="0"/>
                                  <a:cs typeface="Times New Roman" panose="02020603050405020304" pitchFamily="18" charset="0"/>
                                </a:rPr>
                                <m:t>𝑉</m:t>
                              </m:r>
                            </m:e>
                            <m:sub>
                              <m:r>
                                <m:rPr>
                                  <m:nor/>
                                </m:rPr>
                                <a:rPr lang="en-US" sz="1400" kern="100">
                                  <a:effectLst/>
                                  <a:latin typeface="Cambria Math" panose="02040503050406030204" pitchFamily="18" charset="0"/>
                                  <a:ea typeface="Aptos" panose="020B0004020202020204" pitchFamily="34" charset="0"/>
                                  <a:cs typeface="Times New Roman" panose="02020603050405020304" pitchFamily="18" charset="0"/>
                                </a:rPr>
                                <m:t>a</m:t>
                              </m:r>
                              <m:r>
                                <a:rPr lang="en-US" sz="1400" i="1" kern="100">
                                  <a:effectLst/>
                                  <a:latin typeface="Cambria Math" panose="02040503050406030204" pitchFamily="18" charset="0"/>
                                  <a:ea typeface="Aptos" panose="020B0004020202020204" pitchFamily="34" charset="0"/>
                                  <a:cs typeface="Times New Roman" panose="02020603050405020304" pitchFamily="18" charset="0"/>
                                </a:rPr>
                                <m:t>1</m:t>
                              </m:r>
                            </m:sub>
                          </m:sSub>
                          <m:r>
                            <a:rPr lang="en-US" sz="1400" i="1" kern="100">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n-US" sz="14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400" i="1" kern="100">
                                  <a:effectLst/>
                                  <a:latin typeface="Cambria Math" panose="02040503050406030204" pitchFamily="18" charset="0"/>
                                  <a:ea typeface="Aptos" panose="020B0004020202020204" pitchFamily="34" charset="0"/>
                                  <a:cs typeface="Times New Roman" panose="02020603050405020304" pitchFamily="18" charset="0"/>
                                </a:rPr>
                                <m:t>𝑉</m:t>
                              </m:r>
                            </m:e>
                            <m:sub>
                              <m:r>
                                <m:rPr>
                                  <m:nor/>
                                </m:rPr>
                                <a:rPr lang="en-US" sz="1400" kern="100">
                                  <a:effectLst/>
                                  <a:latin typeface="Cambria Math" panose="02040503050406030204" pitchFamily="18" charset="0"/>
                                  <a:ea typeface="Aptos" panose="020B0004020202020204" pitchFamily="34" charset="0"/>
                                  <a:cs typeface="Times New Roman" panose="02020603050405020304" pitchFamily="18" charset="0"/>
                                </a:rPr>
                                <m:t>b</m:t>
                              </m:r>
                              <m:r>
                                <a:rPr lang="en-US" sz="1400" i="1" kern="100">
                                  <a:effectLst/>
                                  <a:latin typeface="Cambria Math" panose="02040503050406030204" pitchFamily="18" charset="0"/>
                                  <a:ea typeface="Aptos" panose="020B0004020202020204" pitchFamily="34" charset="0"/>
                                  <a:cs typeface="Times New Roman" panose="02020603050405020304" pitchFamily="18" charset="0"/>
                                </a:rPr>
                                <m:t>1</m:t>
                              </m:r>
                            </m:sub>
                          </m:sSub>
                          <m:r>
                            <a:rPr lang="en-US" sz="1400" i="1" kern="100">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n-US" sz="14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400" i="1" kern="100">
                                  <a:effectLst/>
                                  <a:latin typeface="Cambria Math" panose="02040503050406030204" pitchFamily="18" charset="0"/>
                                  <a:ea typeface="Aptos" panose="020B0004020202020204" pitchFamily="34" charset="0"/>
                                  <a:cs typeface="Times New Roman" panose="02020603050405020304" pitchFamily="18" charset="0"/>
                                </a:rPr>
                                <m:t>𝑉</m:t>
                              </m:r>
                            </m:e>
                            <m:sub>
                              <m:r>
                                <m:rPr>
                                  <m:nor/>
                                </m:rPr>
                                <a:rPr lang="en-US" sz="1400" kern="100">
                                  <a:effectLst/>
                                  <a:latin typeface="Cambria Math" panose="02040503050406030204" pitchFamily="18" charset="0"/>
                                  <a:ea typeface="Aptos" panose="020B0004020202020204" pitchFamily="34" charset="0"/>
                                  <a:cs typeface="Times New Roman" panose="02020603050405020304" pitchFamily="18" charset="0"/>
                                </a:rPr>
                                <m:t>c</m:t>
                              </m:r>
                              <m:r>
                                <a:rPr lang="en-US" sz="1400" i="1" kern="100">
                                  <a:effectLst/>
                                  <a:latin typeface="Cambria Math" panose="02040503050406030204" pitchFamily="18" charset="0"/>
                                  <a:ea typeface="Aptos" panose="020B0004020202020204" pitchFamily="34" charset="0"/>
                                  <a:cs typeface="Times New Roman" panose="02020603050405020304" pitchFamily="18" charset="0"/>
                                </a:rPr>
                                <m:t>1</m:t>
                              </m:r>
                            </m:sub>
                          </m:sSub>
                        </m:e>
                      </m:d>
                    </m:oMath>
                  </m:oMathPara>
                </a14:m>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14:m>
                  <m:oMathPara xmlns:m="http://schemas.openxmlformats.org/officeDocument/2006/math">
                    <m:oMathParaPr>
                      <m:jc m:val="centerGroup"/>
                    </m:oMathParaPr>
                    <m:oMath xmlns:m="http://schemas.openxmlformats.org/officeDocument/2006/math">
                      <m:sSub>
                        <m:sSubPr>
                          <m:ctrlPr>
                            <a:rPr lang="en-US" sz="14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400" i="1" kern="100">
                              <a:effectLst/>
                              <a:latin typeface="Cambria Math" panose="02040503050406030204" pitchFamily="18" charset="0"/>
                              <a:ea typeface="Aptos" panose="020B0004020202020204" pitchFamily="34" charset="0"/>
                              <a:cs typeface="Times New Roman" panose="02020603050405020304" pitchFamily="18" charset="0"/>
                            </a:rPr>
                            <m:t>𝑉</m:t>
                          </m:r>
                        </m:e>
                        <m:sub>
                          <m:r>
                            <m:rPr>
                              <m:nor/>
                            </m:rPr>
                            <a:rPr lang="en-US" sz="1400" kern="100">
                              <a:effectLst/>
                              <a:latin typeface="Cambria Math" panose="02040503050406030204" pitchFamily="18" charset="0"/>
                              <a:ea typeface="Aptos" panose="020B0004020202020204" pitchFamily="34" charset="0"/>
                              <a:cs typeface="Times New Roman" panose="02020603050405020304" pitchFamily="18" charset="0"/>
                            </a:rPr>
                            <m:t>n</m:t>
                          </m:r>
                          <m:r>
                            <m:rPr>
                              <m:nor/>
                            </m:rPr>
                            <a:rPr lang="en-US" sz="1400" kern="100">
                              <a:effectLst/>
                              <a:latin typeface="Cambria Math" panose="02040503050406030204" pitchFamily="18" charset="0"/>
                              <a:ea typeface="Aptos" panose="020B0004020202020204" pitchFamily="34" charset="0"/>
                              <a:cs typeface="Times New Roman" panose="02020603050405020304" pitchFamily="18" charset="0"/>
                            </a:rPr>
                            <m:t>2</m:t>
                          </m:r>
                        </m:sub>
                      </m:sSub>
                      <m:r>
                        <a:rPr lang="en-US" sz="1400" i="1" kern="100">
                          <a:effectLst/>
                          <a:latin typeface="Cambria Math" panose="02040503050406030204" pitchFamily="18" charset="0"/>
                          <a:ea typeface="Aptos" panose="020B0004020202020204" pitchFamily="34" charset="0"/>
                          <a:cs typeface="Times New Roman" panose="02020603050405020304" pitchFamily="18" charset="0"/>
                        </a:rPr>
                        <m:t>=</m:t>
                      </m:r>
                      <m:f>
                        <m:fPr>
                          <m:ctrlPr>
                            <a:rPr lang="en-US" sz="1400" i="1" kern="100">
                              <a:effectLst/>
                              <a:latin typeface="Cambria Math" panose="02040503050406030204" pitchFamily="18" charset="0"/>
                              <a:ea typeface="Aptos" panose="020B0004020202020204" pitchFamily="34" charset="0"/>
                              <a:cs typeface="Times New Roman" panose="02020603050405020304" pitchFamily="18" charset="0"/>
                            </a:rPr>
                          </m:ctrlPr>
                        </m:fPr>
                        <m:num>
                          <m:r>
                            <a:rPr lang="en-US" sz="1400" i="1" kern="100">
                              <a:effectLst/>
                              <a:latin typeface="Cambria Math" panose="02040503050406030204" pitchFamily="18" charset="0"/>
                              <a:ea typeface="Aptos" panose="020B0004020202020204" pitchFamily="34" charset="0"/>
                              <a:cs typeface="Times New Roman" panose="02020603050405020304" pitchFamily="18" charset="0"/>
                            </a:rPr>
                            <m:t>1</m:t>
                          </m:r>
                        </m:num>
                        <m:den>
                          <m:r>
                            <a:rPr lang="en-US" sz="1400" i="1" kern="100">
                              <a:effectLst/>
                              <a:latin typeface="Cambria Math" panose="02040503050406030204" pitchFamily="18" charset="0"/>
                              <a:ea typeface="Aptos" panose="020B0004020202020204" pitchFamily="34" charset="0"/>
                              <a:cs typeface="Times New Roman" panose="02020603050405020304" pitchFamily="18" charset="0"/>
                            </a:rPr>
                            <m:t>2</m:t>
                          </m:r>
                        </m:den>
                      </m:f>
                      <m:d>
                        <m:dPr>
                          <m:ctrlPr>
                            <a:rPr lang="en-US" sz="1400" i="1" kern="100">
                              <a:effectLst/>
                              <a:latin typeface="Cambria Math" panose="02040503050406030204" pitchFamily="18" charset="0"/>
                              <a:ea typeface="Aptos" panose="020B0004020202020204" pitchFamily="34" charset="0"/>
                              <a:cs typeface="Times New Roman" panose="02020603050405020304" pitchFamily="18" charset="0"/>
                            </a:rPr>
                          </m:ctrlPr>
                        </m:dPr>
                        <m:e>
                          <m:sSub>
                            <m:sSubPr>
                              <m:ctrlPr>
                                <a:rPr lang="en-US" sz="14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400" i="1" kern="100">
                                  <a:effectLst/>
                                  <a:latin typeface="Cambria Math" panose="02040503050406030204" pitchFamily="18" charset="0"/>
                                  <a:ea typeface="Aptos" panose="020B0004020202020204" pitchFamily="34" charset="0"/>
                                  <a:cs typeface="Times New Roman" panose="02020603050405020304" pitchFamily="18" charset="0"/>
                                </a:rPr>
                                <m:t>𝑉</m:t>
                              </m:r>
                            </m:e>
                            <m:sub>
                              <m:r>
                                <m:rPr>
                                  <m:nor/>
                                </m:rPr>
                                <a:rPr lang="en-US" sz="1400" kern="100">
                                  <a:effectLst/>
                                  <a:latin typeface="Cambria Math" panose="02040503050406030204" pitchFamily="18" charset="0"/>
                                  <a:ea typeface="Aptos" panose="020B0004020202020204" pitchFamily="34" charset="0"/>
                                  <a:cs typeface="Times New Roman" panose="02020603050405020304" pitchFamily="18" charset="0"/>
                                </a:rPr>
                                <m:t>p</m:t>
                              </m:r>
                              <m:r>
                                <m:rPr>
                                  <m:nor/>
                                </m:rPr>
                                <a:rPr lang="en-US" sz="1400" kern="100">
                                  <a:effectLst/>
                                  <a:latin typeface="Cambria Math" panose="02040503050406030204" pitchFamily="18" charset="0"/>
                                  <a:ea typeface="Aptos" panose="020B0004020202020204" pitchFamily="34" charset="0"/>
                                  <a:cs typeface="Times New Roman" panose="02020603050405020304" pitchFamily="18" charset="0"/>
                                </a:rPr>
                                <m:t>2</m:t>
                              </m:r>
                            </m:sub>
                          </m:sSub>
                          <m:r>
                            <a:rPr lang="en-US" sz="1400" i="1" kern="100">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n-US" sz="14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400" i="1" kern="100">
                                  <a:effectLst/>
                                  <a:latin typeface="Cambria Math" panose="02040503050406030204" pitchFamily="18" charset="0"/>
                                  <a:ea typeface="Aptos" panose="020B0004020202020204" pitchFamily="34" charset="0"/>
                                  <a:cs typeface="Times New Roman" panose="02020603050405020304" pitchFamily="18" charset="0"/>
                                </a:rPr>
                                <m:t>𝑉</m:t>
                              </m:r>
                            </m:e>
                            <m:sub>
                              <m:r>
                                <m:rPr>
                                  <m:nor/>
                                </m:rPr>
                                <a:rPr lang="en-US" sz="1400" kern="100">
                                  <a:effectLst/>
                                  <a:latin typeface="Cambria Math" panose="02040503050406030204" pitchFamily="18" charset="0"/>
                                  <a:ea typeface="Aptos" panose="020B0004020202020204" pitchFamily="34" charset="0"/>
                                  <a:cs typeface="Times New Roman" panose="02020603050405020304" pitchFamily="18" charset="0"/>
                                </a:rPr>
                                <m:t>m</m:t>
                              </m:r>
                              <m:r>
                                <m:rPr>
                                  <m:nor/>
                                </m:rPr>
                                <a:rPr lang="en-US" sz="1400" kern="100">
                                  <a:effectLst/>
                                  <a:latin typeface="Cambria Math" panose="02040503050406030204" pitchFamily="18" charset="0"/>
                                  <a:ea typeface="Aptos" panose="020B0004020202020204" pitchFamily="34" charset="0"/>
                                  <a:cs typeface="Times New Roman" panose="02020603050405020304" pitchFamily="18" charset="0"/>
                                </a:rPr>
                                <m:t>2</m:t>
                              </m:r>
                            </m:sub>
                          </m:sSub>
                        </m:e>
                      </m:d>
                    </m:oMath>
                  </m:oMathPara>
                </a14:m>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pPr>
                <a14:m>
                  <m:oMathPara xmlns:m="http://schemas.openxmlformats.org/officeDocument/2006/math">
                    <m:oMathParaPr>
                      <m:jc m:val="centerGroup"/>
                    </m:oMathParaPr>
                    <m:oMath xmlns:m="http://schemas.openxmlformats.org/officeDocument/2006/math">
                      <m:sSub>
                        <m:sSubPr>
                          <m:ctrlPr>
                            <a:rPr lang="en-US" sz="14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400" i="1" kern="100">
                              <a:effectLst/>
                              <a:latin typeface="Cambria Math" panose="02040503050406030204" pitchFamily="18" charset="0"/>
                              <a:ea typeface="Aptos" panose="020B0004020202020204" pitchFamily="34" charset="0"/>
                              <a:cs typeface="Times New Roman" panose="02020603050405020304" pitchFamily="18" charset="0"/>
                            </a:rPr>
                            <m:t>𝑉</m:t>
                          </m:r>
                        </m:e>
                        <m:sub>
                          <m:r>
                            <m:rPr>
                              <m:nor/>
                            </m:rPr>
                            <a:rPr lang="en-US" sz="1400" kern="100">
                              <a:effectLst/>
                              <a:latin typeface="Cambria Math" panose="02040503050406030204" pitchFamily="18" charset="0"/>
                              <a:ea typeface="Aptos" panose="020B0004020202020204" pitchFamily="34" charset="0"/>
                              <a:cs typeface="Times New Roman" panose="02020603050405020304" pitchFamily="18" charset="0"/>
                            </a:rPr>
                            <m:t>cm</m:t>
                          </m:r>
                          <m:r>
                            <m:rPr>
                              <m:nor/>
                            </m:rPr>
                            <a:rPr lang="en-US" sz="1400" kern="100">
                              <a:effectLst/>
                              <a:latin typeface="Cambria Math" panose="02040503050406030204" pitchFamily="18" charset="0"/>
                              <a:ea typeface="Aptos" panose="020B0004020202020204" pitchFamily="34" charset="0"/>
                              <a:cs typeface="Times New Roman" panose="02020603050405020304" pitchFamily="18" charset="0"/>
                            </a:rPr>
                            <m:t>12</m:t>
                          </m:r>
                        </m:sub>
                      </m:sSub>
                      <m:r>
                        <a:rPr lang="en-US" sz="1400" i="1" kern="100">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n-US" sz="14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400" i="1" kern="100">
                              <a:effectLst/>
                              <a:latin typeface="Cambria Math" panose="02040503050406030204" pitchFamily="18" charset="0"/>
                              <a:ea typeface="Aptos" panose="020B0004020202020204" pitchFamily="34" charset="0"/>
                              <a:cs typeface="Times New Roman" panose="02020603050405020304" pitchFamily="18" charset="0"/>
                            </a:rPr>
                            <m:t>𝑉</m:t>
                          </m:r>
                        </m:e>
                        <m:sub>
                          <m:r>
                            <m:rPr>
                              <m:nor/>
                            </m:rPr>
                            <a:rPr lang="en-US" sz="1400" kern="100">
                              <a:effectLst/>
                              <a:latin typeface="Cambria Math" panose="02040503050406030204" pitchFamily="18" charset="0"/>
                              <a:ea typeface="Aptos" panose="020B0004020202020204" pitchFamily="34" charset="0"/>
                              <a:cs typeface="Times New Roman" panose="02020603050405020304" pitchFamily="18" charset="0"/>
                            </a:rPr>
                            <m:t>n</m:t>
                          </m:r>
                          <m:r>
                            <m:rPr>
                              <m:nor/>
                            </m:rPr>
                            <a:rPr lang="en-US" sz="1400" kern="100">
                              <a:effectLst/>
                              <a:latin typeface="Cambria Math" panose="02040503050406030204" pitchFamily="18" charset="0"/>
                              <a:ea typeface="Aptos" panose="020B0004020202020204" pitchFamily="34" charset="0"/>
                              <a:cs typeface="Times New Roman" panose="02020603050405020304" pitchFamily="18" charset="0"/>
                            </a:rPr>
                            <m:t>2</m:t>
                          </m:r>
                        </m:sub>
                      </m:sSub>
                      <m:r>
                        <a:rPr lang="en-US" sz="1400" i="1" kern="100">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n-US" sz="14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400" i="1" kern="100">
                              <a:effectLst/>
                              <a:latin typeface="Cambria Math" panose="02040503050406030204" pitchFamily="18" charset="0"/>
                              <a:ea typeface="Aptos" panose="020B0004020202020204" pitchFamily="34" charset="0"/>
                              <a:cs typeface="Times New Roman" panose="02020603050405020304" pitchFamily="18" charset="0"/>
                            </a:rPr>
                            <m:t>𝑉</m:t>
                          </m:r>
                        </m:e>
                        <m:sub>
                          <m:r>
                            <m:rPr>
                              <m:nor/>
                            </m:rPr>
                            <a:rPr lang="en-US" sz="1400" kern="100">
                              <a:effectLst/>
                              <a:latin typeface="Cambria Math" panose="02040503050406030204" pitchFamily="18" charset="0"/>
                              <a:ea typeface="Aptos" panose="020B0004020202020204" pitchFamily="34" charset="0"/>
                              <a:cs typeface="Times New Roman" panose="02020603050405020304" pitchFamily="18" charset="0"/>
                            </a:rPr>
                            <m:t>n</m:t>
                          </m:r>
                          <m:r>
                            <m:rPr>
                              <m:nor/>
                            </m:rPr>
                            <a:rPr lang="en-US" sz="1400" kern="100">
                              <a:effectLst/>
                              <a:latin typeface="Cambria Math" panose="02040503050406030204" pitchFamily="18" charset="0"/>
                              <a:ea typeface="Aptos" panose="020B0004020202020204" pitchFamily="34" charset="0"/>
                              <a:cs typeface="Times New Roman" panose="02020603050405020304" pitchFamily="18" charset="0"/>
                            </a:rPr>
                            <m:t>1</m:t>
                          </m:r>
                        </m:sub>
                      </m:sSub>
                    </m:oMath>
                  </m:oMathPara>
                </a14:m>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p:txBody>
          </p:sp>
        </mc:Choice>
        <mc:Fallback xmlns="">
          <p:sp>
            <p:nvSpPr>
              <p:cNvPr id="15" name="TextBox 14">
                <a:extLst>
                  <a:ext uri="{FF2B5EF4-FFF2-40B4-BE49-F238E27FC236}">
                    <a16:creationId xmlns:a16="http://schemas.microsoft.com/office/drawing/2014/main" id="{E4DDC50D-69E0-A5E3-105A-084BB1C1C9B2}"/>
                  </a:ext>
                </a:extLst>
              </p:cNvPr>
              <p:cNvSpPr txBox="1">
                <a:spLocks noRot="1" noChangeAspect="1" noMove="1" noResize="1" noEditPoints="1" noAdjustHandles="1" noChangeArrowheads="1" noChangeShapeType="1" noTextEdit="1"/>
              </p:cNvSpPr>
              <p:nvPr/>
            </p:nvSpPr>
            <p:spPr>
              <a:xfrm>
                <a:off x="7612380" y="3558561"/>
                <a:ext cx="2906077" cy="1589859"/>
              </a:xfrm>
              <a:prstGeom prst="rect">
                <a:avLst/>
              </a:prstGeom>
              <a:blipFill>
                <a:blip r:embed="rId4"/>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8732353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D94B2-3FF9-92C9-4D9F-8DDFBFE57E1B}"/>
              </a:ext>
            </a:extLst>
          </p:cNvPr>
          <p:cNvSpPr>
            <a:spLocks noGrp="1"/>
          </p:cNvSpPr>
          <p:nvPr>
            <p:ph type="title"/>
          </p:nvPr>
        </p:nvSpPr>
        <p:spPr/>
        <p:txBody>
          <a:bodyPr/>
          <a:lstStyle/>
          <a:p>
            <a:r>
              <a:rPr lang="en-US" dirty="0"/>
              <a:t>Example 1:</a:t>
            </a:r>
          </a:p>
        </p:txBody>
      </p:sp>
      <p:sp>
        <p:nvSpPr>
          <p:cNvPr id="4" name="Date Placeholder 3">
            <a:extLst>
              <a:ext uri="{FF2B5EF4-FFF2-40B4-BE49-F238E27FC236}">
                <a16:creationId xmlns:a16="http://schemas.microsoft.com/office/drawing/2014/main" id="{9F6DE31C-D47A-7E8E-7A53-5013C67D9665}"/>
              </a:ext>
            </a:extLst>
          </p:cNvPr>
          <p:cNvSpPr>
            <a:spLocks noGrp="1"/>
          </p:cNvSpPr>
          <p:nvPr>
            <p:ph type="dt" sz="half" idx="10"/>
          </p:nvPr>
        </p:nvSpPr>
        <p:spPr/>
        <p:txBody>
          <a:bodyPr/>
          <a:lstStyle/>
          <a:p>
            <a:r>
              <a:rPr lang="en-US"/>
              <a:t>4/4/2025</a:t>
            </a:r>
          </a:p>
        </p:txBody>
      </p:sp>
      <p:sp>
        <p:nvSpPr>
          <p:cNvPr id="5" name="Slide Number Placeholder 4">
            <a:extLst>
              <a:ext uri="{FF2B5EF4-FFF2-40B4-BE49-F238E27FC236}">
                <a16:creationId xmlns:a16="http://schemas.microsoft.com/office/drawing/2014/main" id="{7DAA9E8F-ABD5-F6CA-84A7-D7BBDB2DAFC1}"/>
              </a:ext>
            </a:extLst>
          </p:cNvPr>
          <p:cNvSpPr>
            <a:spLocks noGrp="1"/>
          </p:cNvSpPr>
          <p:nvPr>
            <p:ph type="sldNum" sz="quarter" idx="12"/>
          </p:nvPr>
        </p:nvSpPr>
        <p:spPr/>
        <p:txBody>
          <a:bodyPr/>
          <a:lstStyle/>
          <a:p>
            <a:fld id="{13E3B7D2-2C23-477A-B7E5-64419E75BE45}" type="slidenum">
              <a:rPr lang="en-US" smtClean="0"/>
              <a:t>12</a:t>
            </a:fld>
            <a:endParaRPr lang="en-US"/>
          </a:p>
        </p:txBody>
      </p:sp>
      <p:pic>
        <p:nvPicPr>
          <p:cNvPr id="7" name="Picture 6" descr="A diagram of electrical components&#10;&#10;AI-generated content may be incorrect.">
            <a:extLst>
              <a:ext uri="{FF2B5EF4-FFF2-40B4-BE49-F238E27FC236}">
                <a16:creationId xmlns:a16="http://schemas.microsoft.com/office/drawing/2014/main" id="{BB31E97F-87AD-01AA-1757-866A63863C3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60676" y="812040"/>
            <a:ext cx="5425854" cy="2220265"/>
          </a:xfrm>
          <a:prstGeom prst="rect">
            <a:avLst/>
          </a:prstGeom>
        </p:spPr>
      </p:pic>
      <p:pic>
        <p:nvPicPr>
          <p:cNvPr id="9" name="Picture 8" descr="A diagram of electrical components&#10;&#10;AI-generated content may be incorrect.">
            <a:extLst>
              <a:ext uri="{FF2B5EF4-FFF2-40B4-BE49-F238E27FC236}">
                <a16:creationId xmlns:a16="http://schemas.microsoft.com/office/drawing/2014/main" id="{0A5C6177-E054-D31B-7DC4-0E2D41E2512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5073" y="3673117"/>
            <a:ext cx="5425855" cy="2220265"/>
          </a:xfrm>
          <a:prstGeom prst="rect">
            <a:avLst/>
          </a:prstGeom>
        </p:spPr>
      </p:pic>
      <p:cxnSp>
        <p:nvCxnSpPr>
          <p:cNvPr id="13" name="Straight Arrow Connector 12">
            <a:extLst>
              <a:ext uri="{FF2B5EF4-FFF2-40B4-BE49-F238E27FC236}">
                <a16:creationId xmlns:a16="http://schemas.microsoft.com/office/drawing/2014/main" id="{F0CC4F1C-3729-9AEE-13FD-D14FCCF57DF5}"/>
              </a:ext>
            </a:extLst>
          </p:cNvPr>
          <p:cNvCxnSpPr>
            <a:cxnSpLocks/>
          </p:cNvCxnSpPr>
          <p:nvPr/>
        </p:nvCxnSpPr>
        <p:spPr>
          <a:xfrm flipH="1">
            <a:off x="3135086" y="1922172"/>
            <a:ext cx="736270" cy="1506828"/>
          </a:xfrm>
          <a:prstGeom prst="straightConnector1">
            <a:avLst/>
          </a:prstGeom>
          <a:ln w="76200">
            <a:tailEnd type="triangle"/>
          </a:ln>
        </p:spPr>
        <p:style>
          <a:lnRef idx="2">
            <a:schemeClr val="accent1"/>
          </a:lnRef>
          <a:fillRef idx="0">
            <a:schemeClr val="accent1"/>
          </a:fillRef>
          <a:effectRef idx="1">
            <a:schemeClr val="accent1"/>
          </a:effectRef>
          <a:fontRef idx="minor">
            <a:schemeClr val="tx1"/>
          </a:fontRef>
        </p:style>
      </p:cxnSp>
      <p:cxnSp>
        <p:nvCxnSpPr>
          <p:cNvPr id="16" name="Straight Arrow Connector 15">
            <a:extLst>
              <a:ext uri="{FF2B5EF4-FFF2-40B4-BE49-F238E27FC236}">
                <a16:creationId xmlns:a16="http://schemas.microsoft.com/office/drawing/2014/main" id="{85CAA1B6-CDC5-8DC1-96A3-BA1EE487EF92}"/>
              </a:ext>
            </a:extLst>
          </p:cNvPr>
          <p:cNvCxnSpPr>
            <a:cxnSpLocks/>
          </p:cNvCxnSpPr>
          <p:nvPr/>
        </p:nvCxnSpPr>
        <p:spPr>
          <a:xfrm>
            <a:off x="9749642" y="1816925"/>
            <a:ext cx="520897" cy="2179572"/>
          </a:xfrm>
          <a:prstGeom prst="straightConnector1">
            <a:avLst/>
          </a:prstGeom>
          <a:ln w="76200">
            <a:tailEnd type="triangle"/>
          </a:ln>
        </p:spPr>
        <p:style>
          <a:lnRef idx="2">
            <a:schemeClr val="accent1"/>
          </a:lnRef>
          <a:fillRef idx="0">
            <a:schemeClr val="accent1"/>
          </a:fillRef>
          <a:effectRef idx="1">
            <a:schemeClr val="accent1"/>
          </a:effectRef>
          <a:fontRef idx="minor">
            <a:schemeClr val="tx1"/>
          </a:fontRef>
        </p:style>
      </p:cxnSp>
      <p:sp>
        <p:nvSpPr>
          <p:cNvPr id="19" name="TextBox 18">
            <a:extLst>
              <a:ext uri="{FF2B5EF4-FFF2-40B4-BE49-F238E27FC236}">
                <a16:creationId xmlns:a16="http://schemas.microsoft.com/office/drawing/2014/main" id="{29518B39-8920-90D5-A540-A3F8E16DA28B}"/>
              </a:ext>
            </a:extLst>
          </p:cNvPr>
          <p:cNvSpPr txBox="1"/>
          <p:nvPr/>
        </p:nvSpPr>
        <p:spPr>
          <a:xfrm>
            <a:off x="6180928" y="3025838"/>
            <a:ext cx="1439305" cy="369332"/>
          </a:xfrm>
          <a:prstGeom prst="rect">
            <a:avLst/>
          </a:prstGeom>
          <a:noFill/>
        </p:spPr>
        <p:txBody>
          <a:bodyPr wrap="none" rtlCol="0">
            <a:spAutoFit/>
          </a:bodyPr>
          <a:lstStyle/>
          <a:p>
            <a:r>
              <a:rPr lang="en-US" dirty="0"/>
              <a:t>Mixed Model</a:t>
            </a:r>
          </a:p>
        </p:txBody>
      </p:sp>
      <p:sp>
        <p:nvSpPr>
          <p:cNvPr id="20" name="TextBox 19">
            <a:extLst>
              <a:ext uri="{FF2B5EF4-FFF2-40B4-BE49-F238E27FC236}">
                <a16:creationId xmlns:a16="http://schemas.microsoft.com/office/drawing/2014/main" id="{582A7654-D1C7-7F0F-4328-00068F776024}"/>
              </a:ext>
            </a:extLst>
          </p:cNvPr>
          <p:cNvSpPr txBox="1"/>
          <p:nvPr/>
        </p:nvSpPr>
        <p:spPr>
          <a:xfrm>
            <a:off x="2906743" y="5940200"/>
            <a:ext cx="1192955" cy="369332"/>
          </a:xfrm>
          <a:prstGeom prst="rect">
            <a:avLst/>
          </a:prstGeom>
          <a:noFill/>
        </p:spPr>
        <p:txBody>
          <a:bodyPr wrap="none" rtlCol="0">
            <a:spAutoFit/>
          </a:bodyPr>
          <a:lstStyle/>
          <a:p>
            <a:r>
              <a:rPr lang="en-US" dirty="0"/>
              <a:t>DM Model</a:t>
            </a:r>
          </a:p>
        </p:txBody>
      </p:sp>
      <p:sp>
        <p:nvSpPr>
          <p:cNvPr id="21" name="TextBox 20">
            <a:extLst>
              <a:ext uri="{FF2B5EF4-FFF2-40B4-BE49-F238E27FC236}">
                <a16:creationId xmlns:a16="http://schemas.microsoft.com/office/drawing/2014/main" id="{3FAA1AB6-2BEE-1BFB-9784-24EC50BD24EB}"/>
              </a:ext>
            </a:extLst>
          </p:cNvPr>
          <p:cNvSpPr txBox="1"/>
          <p:nvPr/>
        </p:nvSpPr>
        <p:spPr>
          <a:xfrm>
            <a:off x="8496248" y="5661939"/>
            <a:ext cx="1192955" cy="369332"/>
          </a:xfrm>
          <a:prstGeom prst="rect">
            <a:avLst/>
          </a:prstGeom>
          <a:noFill/>
        </p:spPr>
        <p:txBody>
          <a:bodyPr wrap="none" rtlCol="0">
            <a:spAutoFit/>
          </a:bodyPr>
          <a:lstStyle/>
          <a:p>
            <a:r>
              <a:rPr lang="en-US" dirty="0"/>
              <a:t>CM Model</a:t>
            </a:r>
          </a:p>
        </p:txBody>
      </p:sp>
      <p:sp>
        <p:nvSpPr>
          <p:cNvPr id="22" name="TextBox 21">
            <a:extLst>
              <a:ext uri="{FF2B5EF4-FFF2-40B4-BE49-F238E27FC236}">
                <a16:creationId xmlns:a16="http://schemas.microsoft.com/office/drawing/2014/main" id="{9E7CE4C9-A651-BF42-1DD0-EF9E6072BDAF}"/>
              </a:ext>
            </a:extLst>
          </p:cNvPr>
          <p:cNvSpPr txBox="1"/>
          <p:nvPr/>
        </p:nvSpPr>
        <p:spPr>
          <a:xfrm>
            <a:off x="4660033" y="5894685"/>
            <a:ext cx="3479470" cy="923330"/>
          </a:xfrm>
          <a:prstGeom prst="rect">
            <a:avLst/>
          </a:prstGeom>
          <a:noFill/>
        </p:spPr>
        <p:txBody>
          <a:bodyPr wrap="square" rtlCol="0">
            <a:spAutoFit/>
          </a:bodyPr>
          <a:lstStyle/>
          <a:p>
            <a:r>
              <a:rPr lang="en-US" dirty="0"/>
              <a:t>Can use the DM Model to produce the CM voltage source waveforms in the CM Model</a:t>
            </a:r>
          </a:p>
        </p:txBody>
      </p:sp>
      <p:pic>
        <p:nvPicPr>
          <p:cNvPr id="24" name="Picture 23" descr="A black and white diagram&#10;&#10;AI-generated content may be incorrect.">
            <a:extLst>
              <a:ext uri="{FF2B5EF4-FFF2-40B4-BE49-F238E27FC236}">
                <a16:creationId xmlns:a16="http://schemas.microsoft.com/office/drawing/2014/main" id="{406FC76A-E04C-9ED4-E8F3-FC8B418F42B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10389" y="4211593"/>
            <a:ext cx="5470009" cy="1034661"/>
          </a:xfrm>
          <a:prstGeom prst="rect">
            <a:avLst/>
          </a:prstGeom>
        </p:spPr>
      </p:pic>
    </p:spTree>
    <p:extLst>
      <p:ext uri="{BB962C8B-B14F-4D97-AF65-F5344CB8AC3E}">
        <p14:creationId xmlns:p14="http://schemas.microsoft.com/office/powerpoint/2010/main" val="34329214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7A4FC-D216-813A-32C6-45E76D174CF0}"/>
              </a:ext>
            </a:extLst>
          </p:cNvPr>
          <p:cNvSpPr>
            <a:spLocks noGrp="1"/>
          </p:cNvSpPr>
          <p:nvPr>
            <p:ph type="title"/>
          </p:nvPr>
        </p:nvSpPr>
        <p:spPr/>
        <p:txBody>
          <a:bodyPr/>
          <a:lstStyle/>
          <a:p>
            <a:r>
              <a:rPr lang="en-US" dirty="0"/>
              <a:t>Example 2</a:t>
            </a:r>
          </a:p>
        </p:txBody>
      </p:sp>
      <p:sp>
        <p:nvSpPr>
          <p:cNvPr id="4" name="Date Placeholder 3">
            <a:extLst>
              <a:ext uri="{FF2B5EF4-FFF2-40B4-BE49-F238E27FC236}">
                <a16:creationId xmlns:a16="http://schemas.microsoft.com/office/drawing/2014/main" id="{858F73C6-DB18-ACEA-3040-CA8142A7B28A}"/>
              </a:ext>
            </a:extLst>
          </p:cNvPr>
          <p:cNvSpPr>
            <a:spLocks noGrp="1"/>
          </p:cNvSpPr>
          <p:nvPr>
            <p:ph type="dt" sz="half" idx="10"/>
          </p:nvPr>
        </p:nvSpPr>
        <p:spPr/>
        <p:txBody>
          <a:bodyPr/>
          <a:lstStyle/>
          <a:p>
            <a:r>
              <a:rPr lang="en-US"/>
              <a:t>4/4/2025</a:t>
            </a:r>
          </a:p>
        </p:txBody>
      </p:sp>
      <p:sp>
        <p:nvSpPr>
          <p:cNvPr id="5" name="Slide Number Placeholder 4">
            <a:extLst>
              <a:ext uri="{FF2B5EF4-FFF2-40B4-BE49-F238E27FC236}">
                <a16:creationId xmlns:a16="http://schemas.microsoft.com/office/drawing/2014/main" id="{7BADD986-0344-A78B-3B17-88664643FB20}"/>
              </a:ext>
            </a:extLst>
          </p:cNvPr>
          <p:cNvSpPr>
            <a:spLocks noGrp="1"/>
          </p:cNvSpPr>
          <p:nvPr>
            <p:ph type="sldNum" sz="quarter" idx="12"/>
          </p:nvPr>
        </p:nvSpPr>
        <p:spPr/>
        <p:txBody>
          <a:bodyPr/>
          <a:lstStyle/>
          <a:p>
            <a:fld id="{13E3B7D2-2C23-477A-B7E5-64419E75BE45}" type="slidenum">
              <a:rPr lang="en-US" smtClean="0"/>
              <a:t>13</a:t>
            </a:fld>
            <a:endParaRPr lang="en-US"/>
          </a:p>
        </p:txBody>
      </p:sp>
      <p:pic>
        <p:nvPicPr>
          <p:cNvPr id="7" name="Picture 6">
            <a:extLst>
              <a:ext uri="{FF2B5EF4-FFF2-40B4-BE49-F238E27FC236}">
                <a16:creationId xmlns:a16="http://schemas.microsoft.com/office/drawing/2014/main" id="{41D8646D-82ED-AC4F-8ECC-0A27440807D5}"/>
              </a:ext>
            </a:extLst>
          </p:cNvPr>
          <p:cNvPicPr>
            <a:picLocks noChangeAspect="1"/>
          </p:cNvPicPr>
          <p:nvPr/>
        </p:nvPicPr>
        <p:blipFill>
          <a:blip r:embed="rId2"/>
          <a:stretch>
            <a:fillRect/>
          </a:stretch>
        </p:blipFill>
        <p:spPr>
          <a:xfrm>
            <a:off x="1268730" y="1878437"/>
            <a:ext cx="9437370" cy="4123583"/>
          </a:xfrm>
          <a:prstGeom prst="rect">
            <a:avLst/>
          </a:prstGeom>
        </p:spPr>
      </p:pic>
      <p:sp>
        <p:nvSpPr>
          <p:cNvPr id="8" name="TextBox 7">
            <a:extLst>
              <a:ext uri="{FF2B5EF4-FFF2-40B4-BE49-F238E27FC236}">
                <a16:creationId xmlns:a16="http://schemas.microsoft.com/office/drawing/2014/main" id="{59DFE2A1-1FD6-92EB-5CF3-5568336CCE63}"/>
              </a:ext>
            </a:extLst>
          </p:cNvPr>
          <p:cNvSpPr txBox="1"/>
          <p:nvPr/>
        </p:nvSpPr>
        <p:spPr>
          <a:xfrm>
            <a:off x="4579818" y="1498521"/>
            <a:ext cx="2815194" cy="369332"/>
          </a:xfrm>
          <a:prstGeom prst="rect">
            <a:avLst/>
          </a:prstGeom>
          <a:noFill/>
        </p:spPr>
        <p:txBody>
          <a:bodyPr wrap="none" rtlCol="0">
            <a:spAutoFit/>
          </a:bodyPr>
          <a:lstStyle/>
          <a:p>
            <a:r>
              <a:rPr lang="en-US" dirty="0"/>
              <a:t>Combined DM – CM model</a:t>
            </a:r>
          </a:p>
        </p:txBody>
      </p:sp>
      <p:sp>
        <p:nvSpPr>
          <p:cNvPr id="9" name="TextBox 8">
            <a:extLst>
              <a:ext uri="{FF2B5EF4-FFF2-40B4-BE49-F238E27FC236}">
                <a16:creationId xmlns:a16="http://schemas.microsoft.com/office/drawing/2014/main" id="{81D37434-1EC6-2425-E37B-CF86E947B853}"/>
              </a:ext>
            </a:extLst>
          </p:cNvPr>
          <p:cNvSpPr txBox="1"/>
          <p:nvPr/>
        </p:nvSpPr>
        <p:spPr>
          <a:xfrm>
            <a:off x="7984569" y="136525"/>
            <a:ext cx="3995261" cy="369332"/>
          </a:xfrm>
          <a:prstGeom prst="rect">
            <a:avLst/>
          </a:prstGeom>
          <a:noFill/>
        </p:spPr>
        <p:txBody>
          <a:bodyPr wrap="none" rtlCol="0">
            <a:spAutoFit/>
          </a:bodyPr>
          <a:lstStyle/>
          <a:p>
            <a:r>
              <a:rPr lang="en-US" dirty="0"/>
              <a:t>Recommend Video for Experiment 11</a:t>
            </a:r>
          </a:p>
        </p:txBody>
      </p:sp>
      <p:sp>
        <p:nvSpPr>
          <p:cNvPr id="11" name="TextBox 10">
            <a:extLst>
              <a:ext uri="{FF2B5EF4-FFF2-40B4-BE49-F238E27FC236}">
                <a16:creationId xmlns:a16="http://schemas.microsoft.com/office/drawing/2014/main" id="{CBF0B3B4-7B64-43B3-4377-80C3D2B8218A}"/>
              </a:ext>
            </a:extLst>
          </p:cNvPr>
          <p:cNvSpPr txBox="1"/>
          <p:nvPr/>
        </p:nvSpPr>
        <p:spPr>
          <a:xfrm>
            <a:off x="7189667" y="5984664"/>
            <a:ext cx="2743200" cy="369332"/>
          </a:xfrm>
          <a:prstGeom prst="rect">
            <a:avLst/>
          </a:prstGeom>
          <a:noFill/>
        </p:spPr>
        <p:txBody>
          <a:bodyPr wrap="square">
            <a:spAutoFit/>
          </a:bodyPr>
          <a:lstStyle/>
          <a:p>
            <a:r>
              <a:rPr lang="en-US" dirty="0"/>
              <a:t>20250402 cm </a:t>
            </a:r>
            <a:r>
              <a:rPr lang="en-US" dirty="0" err="1"/>
              <a:t>rectifier.asc</a:t>
            </a:r>
            <a:endParaRPr lang="en-US" dirty="0"/>
          </a:p>
        </p:txBody>
      </p:sp>
    </p:spTree>
    <p:extLst>
      <p:ext uri="{BB962C8B-B14F-4D97-AF65-F5344CB8AC3E}">
        <p14:creationId xmlns:p14="http://schemas.microsoft.com/office/powerpoint/2010/main" val="18861325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Picture 23">
            <a:extLst>
              <a:ext uri="{FF2B5EF4-FFF2-40B4-BE49-F238E27FC236}">
                <a16:creationId xmlns:a16="http://schemas.microsoft.com/office/drawing/2014/main" id="{0AE53046-B009-EA1A-35CB-3E964E89EB95}"/>
              </a:ext>
            </a:extLst>
          </p:cNvPr>
          <p:cNvPicPr>
            <a:picLocks noChangeAspect="1"/>
          </p:cNvPicPr>
          <p:nvPr/>
        </p:nvPicPr>
        <p:blipFill>
          <a:blip r:embed="rId2"/>
          <a:stretch>
            <a:fillRect/>
          </a:stretch>
        </p:blipFill>
        <p:spPr>
          <a:xfrm>
            <a:off x="838200" y="4252700"/>
            <a:ext cx="10490055" cy="2042465"/>
          </a:xfrm>
          <a:prstGeom prst="rect">
            <a:avLst/>
          </a:prstGeom>
        </p:spPr>
      </p:pic>
      <p:pic>
        <p:nvPicPr>
          <p:cNvPr id="22" name="Picture 21">
            <a:extLst>
              <a:ext uri="{FF2B5EF4-FFF2-40B4-BE49-F238E27FC236}">
                <a16:creationId xmlns:a16="http://schemas.microsoft.com/office/drawing/2014/main" id="{5DD78328-3093-871E-7018-923E6226BD2F}"/>
              </a:ext>
            </a:extLst>
          </p:cNvPr>
          <p:cNvPicPr>
            <a:picLocks noChangeAspect="1"/>
          </p:cNvPicPr>
          <p:nvPr/>
        </p:nvPicPr>
        <p:blipFill>
          <a:blip r:embed="rId3"/>
          <a:stretch>
            <a:fillRect/>
          </a:stretch>
        </p:blipFill>
        <p:spPr>
          <a:xfrm>
            <a:off x="838200" y="1895296"/>
            <a:ext cx="10515600" cy="2047439"/>
          </a:xfrm>
          <a:prstGeom prst="rect">
            <a:avLst/>
          </a:prstGeom>
        </p:spPr>
      </p:pic>
      <p:sp>
        <p:nvSpPr>
          <p:cNvPr id="2" name="Title 1">
            <a:extLst>
              <a:ext uri="{FF2B5EF4-FFF2-40B4-BE49-F238E27FC236}">
                <a16:creationId xmlns:a16="http://schemas.microsoft.com/office/drawing/2014/main" id="{5B4E2263-B222-A550-FFB0-E71BBBAB0D1C}"/>
              </a:ext>
            </a:extLst>
          </p:cNvPr>
          <p:cNvSpPr>
            <a:spLocks noGrp="1"/>
          </p:cNvSpPr>
          <p:nvPr>
            <p:ph type="title"/>
          </p:nvPr>
        </p:nvSpPr>
        <p:spPr/>
        <p:txBody>
          <a:bodyPr/>
          <a:lstStyle/>
          <a:p>
            <a:r>
              <a:rPr lang="en-US" dirty="0"/>
              <a:t>Example 2</a:t>
            </a:r>
          </a:p>
        </p:txBody>
      </p:sp>
      <p:sp>
        <p:nvSpPr>
          <p:cNvPr id="4" name="Date Placeholder 3">
            <a:extLst>
              <a:ext uri="{FF2B5EF4-FFF2-40B4-BE49-F238E27FC236}">
                <a16:creationId xmlns:a16="http://schemas.microsoft.com/office/drawing/2014/main" id="{9FAD0E57-C6EE-D688-31E0-7F87DB5D5F41}"/>
              </a:ext>
            </a:extLst>
          </p:cNvPr>
          <p:cNvSpPr>
            <a:spLocks noGrp="1"/>
          </p:cNvSpPr>
          <p:nvPr>
            <p:ph type="dt" sz="half" idx="10"/>
          </p:nvPr>
        </p:nvSpPr>
        <p:spPr/>
        <p:txBody>
          <a:bodyPr/>
          <a:lstStyle/>
          <a:p>
            <a:r>
              <a:rPr lang="en-US"/>
              <a:t>4/4/2025</a:t>
            </a:r>
          </a:p>
        </p:txBody>
      </p:sp>
      <p:sp>
        <p:nvSpPr>
          <p:cNvPr id="5" name="Slide Number Placeholder 4">
            <a:extLst>
              <a:ext uri="{FF2B5EF4-FFF2-40B4-BE49-F238E27FC236}">
                <a16:creationId xmlns:a16="http://schemas.microsoft.com/office/drawing/2014/main" id="{7E45E852-ED98-58CF-5EB2-F35E547D323B}"/>
              </a:ext>
            </a:extLst>
          </p:cNvPr>
          <p:cNvSpPr>
            <a:spLocks noGrp="1"/>
          </p:cNvSpPr>
          <p:nvPr>
            <p:ph type="sldNum" sz="quarter" idx="12"/>
          </p:nvPr>
        </p:nvSpPr>
        <p:spPr/>
        <p:txBody>
          <a:bodyPr/>
          <a:lstStyle/>
          <a:p>
            <a:fld id="{13E3B7D2-2C23-477A-B7E5-64419E75BE45}" type="slidenum">
              <a:rPr lang="en-US" smtClean="0"/>
              <a:t>14</a:t>
            </a:fld>
            <a:endParaRPr lang="en-US"/>
          </a:p>
        </p:txBody>
      </p:sp>
      <p:sp>
        <p:nvSpPr>
          <p:cNvPr id="14" name="TextBox 13">
            <a:extLst>
              <a:ext uri="{FF2B5EF4-FFF2-40B4-BE49-F238E27FC236}">
                <a16:creationId xmlns:a16="http://schemas.microsoft.com/office/drawing/2014/main" id="{730565BE-EDEF-9861-1E3C-FFF8D58A7633}"/>
              </a:ext>
            </a:extLst>
          </p:cNvPr>
          <p:cNvSpPr txBox="1"/>
          <p:nvPr/>
        </p:nvSpPr>
        <p:spPr>
          <a:xfrm>
            <a:off x="3305914" y="2236583"/>
            <a:ext cx="1490152" cy="369332"/>
          </a:xfrm>
          <a:prstGeom prst="rect">
            <a:avLst/>
          </a:prstGeom>
          <a:noFill/>
        </p:spPr>
        <p:txBody>
          <a:bodyPr wrap="none" rtlCol="0">
            <a:spAutoFit/>
          </a:bodyPr>
          <a:lstStyle/>
          <a:p>
            <a:r>
              <a:rPr lang="en-US" dirty="0"/>
              <a:t>Load Current</a:t>
            </a:r>
          </a:p>
        </p:txBody>
      </p:sp>
      <p:sp>
        <p:nvSpPr>
          <p:cNvPr id="15" name="TextBox 14">
            <a:extLst>
              <a:ext uri="{FF2B5EF4-FFF2-40B4-BE49-F238E27FC236}">
                <a16:creationId xmlns:a16="http://schemas.microsoft.com/office/drawing/2014/main" id="{E624350B-1DD0-CEA0-1687-30866F7684A6}"/>
              </a:ext>
            </a:extLst>
          </p:cNvPr>
          <p:cNvSpPr txBox="1"/>
          <p:nvPr/>
        </p:nvSpPr>
        <p:spPr>
          <a:xfrm>
            <a:off x="6507480" y="2891572"/>
            <a:ext cx="2536335" cy="369332"/>
          </a:xfrm>
          <a:prstGeom prst="rect">
            <a:avLst/>
          </a:prstGeom>
          <a:noFill/>
        </p:spPr>
        <p:txBody>
          <a:bodyPr wrap="none" rtlCol="0">
            <a:spAutoFit/>
          </a:bodyPr>
          <a:lstStyle/>
          <a:p>
            <a:r>
              <a:rPr lang="en-US" dirty="0"/>
              <a:t>Common Mode Current</a:t>
            </a:r>
          </a:p>
        </p:txBody>
      </p:sp>
      <p:sp>
        <p:nvSpPr>
          <p:cNvPr id="16" name="TextBox 15">
            <a:extLst>
              <a:ext uri="{FF2B5EF4-FFF2-40B4-BE49-F238E27FC236}">
                <a16:creationId xmlns:a16="http://schemas.microsoft.com/office/drawing/2014/main" id="{975412FE-D302-0A13-AF18-15F47AD389C1}"/>
              </a:ext>
            </a:extLst>
          </p:cNvPr>
          <p:cNvSpPr txBox="1"/>
          <p:nvPr/>
        </p:nvSpPr>
        <p:spPr>
          <a:xfrm>
            <a:off x="3078480" y="4655820"/>
            <a:ext cx="1717586" cy="369332"/>
          </a:xfrm>
          <a:prstGeom prst="rect">
            <a:avLst/>
          </a:prstGeom>
          <a:noFill/>
        </p:spPr>
        <p:txBody>
          <a:bodyPr wrap="none" rtlCol="0">
            <a:spAutoFit/>
          </a:bodyPr>
          <a:lstStyle/>
          <a:p>
            <a:r>
              <a:rPr lang="en-US" dirty="0"/>
              <a:t>DC Bus Voltage</a:t>
            </a:r>
          </a:p>
        </p:txBody>
      </p:sp>
      <p:sp>
        <p:nvSpPr>
          <p:cNvPr id="17" name="TextBox 16">
            <a:extLst>
              <a:ext uri="{FF2B5EF4-FFF2-40B4-BE49-F238E27FC236}">
                <a16:creationId xmlns:a16="http://schemas.microsoft.com/office/drawing/2014/main" id="{F606C468-1C0E-1E3E-2B9E-13945D29364B}"/>
              </a:ext>
            </a:extLst>
          </p:cNvPr>
          <p:cNvSpPr txBox="1"/>
          <p:nvPr/>
        </p:nvSpPr>
        <p:spPr>
          <a:xfrm>
            <a:off x="5871210" y="5204149"/>
            <a:ext cx="5240345" cy="369332"/>
          </a:xfrm>
          <a:prstGeom prst="rect">
            <a:avLst/>
          </a:prstGeom>
          <a:noFill/>
        </p:spPr>
        <p:txBody>
          <a:bodyPr wrap="none" rtlCol="0">
            <a:spAutoFit/>
          </a:bodyPr>
          <a:lstStyle/>
          <a:p>
            <a:r>
              <a:rPr lang="en-US" dirty="0"/>
              <a:t>Common Mode Voltage (DC Neutral ref AC Neutral)</a:t>
            </a:r>
          </a:p>
        </p:txBody>
      </p:sp>
      <p:sp>
        <p:nvSpPr>
          <p:cNvPr id="18" name="TextBox 17">
            <a:extLst>
              <a:ext uri="{FF2B5EF4-FFF2-40B4-BE49-F238E27FC236}">
                <a16:creationId xmlns:a16="http://schemas.microsoft.com/office/drawing/2014/main" id="{6CA1F522-CC90-C645-4521-FFF037458211}"/>
              </a:ext>
            </a:extLst>
          </p:cNvPr>
          <p:cNvSpPr txBox="1"/>
          <p:nvPr/>
        </p:nvSpPr>
        <p:spPr>
          <a:xfrm>
            <a:off x="4579818" y="1498521"/>
            <a:ext cx="2815194" cy="369332"/>
          </a:xfrm>
          <a:prstGeom prst="rect">
            <a:avLst/>
          </a:prstGeom>
          <a:noFill/>
        </p:spPr>
        <p:txBody>
          <a:bodyPr wrap="none" rtlCol="0">
            <a:spAutoFit/>
          </a:bodyPr>
          <a:lstStyle/>
          <a:p>
            <a:r>
              <a:rPr lang="en-US" dirty="0"/>
              <a:t>Combined DM – CM model</a:t>
            </a:r>
          </a:p>
        </p:txBody>
      </p:sp>
    </p:spTree>
    <p:extLst>
      <p:ext uri="{BB962C8B-B14F-4D97-AF65-F5344CB8AC3E}">
        <p14:creationId xmlns:p14="http://schemas.microsoft.com/office/powerpoint/2010/main" val="22515253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96F55-A1EC-52AF-3BB9-F4F84DE7306E}"/>
              </a:ext>
            </a:extLst>
          </p:cNvPr>
          <p:cNvSpPr>
            <a:spLocks noGrp="1"/>
          </p:cNvSpPr>
          <p:nvPr>
            <p:ph type="title"/>
          </p:nvPr>
        </p:nvSpPr>
        <p:spPr/>
        <p:txBody>
          <a:bodyPr/>
          <a:lstStyle/>
          <a:p>
            <a:r>
              <a:rPr lang="en-US" dirty="0"/>
              <a:t>Example 2: Separate, but linked models</a:t>
            </a:r>
          </a:p>
        </p:txBody>
      </p:sp>
      <p:sp>
        <p:nvSpPr>
          <p:cNvPr id="4" name="Date Placeholder 3">
            <a:extLst>
              <a:ext uri="{FF2B5EF4-FFF2-40B4-BE49-F238E27FC236}">
                <a16:creationId xmlns:a16="http://schemas.microsoft.com/office/drawing/2014/main" id="{60259133-78F5-24FF-5184-98798B7E7849}"/>
              </a:ext>
            </a:extLst>
          </p:cNvPr>
          <p:cNvSpPr>
            <a:spLocks noGrp="1"/>
          </p:cNvSpPr>
          <p:nvPr>
            <p:ph type="dt" sz="half" idx="10"/>
          </p:nvPr>
        </p:nvSpPr>
        <p:spPr/>
        <p:txBody>
          <a:bodyPr/>
          <a:lstStyle/>
          <a:p>
            <a:r>
              <a:rPr lang="en-US"/>
              <a:t>4/4/2025</a:t>
            </a:r>
          </a:p>
        </p:txBody>
      </p:sp>
      <p:sp>
        <p:nvSpPr>
          <p:cNvPr id="5" name="Slide Number Placeholder 4">
            <a:extLst>
              <a:ext uri="{FF2B5EF4-FFF2-40B4-BE49-F238E27FC236}">
                <a16:creationId xmlns:a16="http://schemas.microsoft.com/office/drawing/2014/main" id="{CF82DC3A-001F-C903-E9E5-66FB1DEEC16E}"/>
              </a:ext>
            </a:extLst>
          </p:cNvPr>
          <p:cNvSpPr>
            <a:spLocks noGrp="1"/>
          </p:cNvSpPr>
          <p:nvPr>
            <p:ph type="sldNum" sz="quarter" idx="12"/>
          </p:nvPr>
        </p:nvSpPr>
        <p:spPr/>
        <p:txBody>
          <a:bodyPr/>
          <a:lstStyle/>
          <a:p>
            <a:fld id="{13E3B7D2-2C23-477A-B7E5-64419E75BE45}" type="slidenum">
              <a:rPr lang="en-US" smtClean="0"/>
              <a:t>15</a:t>
            </a:fld>
            <a:endParaRPr lang="en-US"/>
          </a:p>
        </p:txBody>
      </p:sp>
      <p:pic>
        <p:nvPicPr>
          <p:cNvPr id="7" name="Picture 6">
            <a:extLst>
              <a:ext uri="{FF2B5EF4-FFF2-40B4-BE49-F238E27FC236}">
                <a16:creationId xmlns:a16="http://schemas.microsoft.com/office/drawing/2014/main" id="{E4DDEA7E-27C5-C3B3-9E90-623EFB041230}"/>
              </a:ext>
            </a:extLst>
          </p:cNvPr>
          <p:cNvPicPr>
            <a:picLocks noChangeAspect="1"/>
          </p:cNvPicPr>
          <p:nvPr/>
        </p:nvPicPr>
        <p:blipFill>
          <a:blip r:embed="rId2"/>
          <a:stretch>
            <a:fillRect/>
          </a:stretch>
        </p:blipFill>
        <p:spPr>
          <a:xfrm>
            <a:off x="1287780" y="2110976"/>
            <a:ext cx="10066020" cy="3516367"/>
          </a:xfrm>
          <a:prstGeom prst="rect">
            <a:avLst/>
          </a:prstGeom>
        </p:spPr>
      </p:pic>
      <p:sp>
        <p:nvSpPr>
          <p:cNvPr id="8" name="TextBox 7">
            <a:extLst>
              <a:ext uri="{FF2B5EF4-FFF2-40B4-BE49-F238E27FC236}">
                <a16:creationId xmlns:a16="http://schemas.microsoft.com/office/drawing/2014/main" id="{E03D9666-6637-FD8A-7E0B-1892A526D968}"/>
              </a:ext>
            </a:extLst>
          </p:cNvPr>
          <p:cNvSpPr txBox="1"/>
          <p:nvPr/>
        </p:nvSpPr>
        <p:spPr>
          <a:xfrm>
            <a:off x="3680460" y="1708842"/>
            <a:ext cx="1611630" cy="369332"/>
          </a:xfrm>
          <a:prstGeom prst="rect">
            <a:avLst/>
          </a:prstGeom>
          <a:noFill/>
        </p:spPr>
        <p:txBody>
          <a:bodyPr wrap="square" rtlCol="0">
            <a:spAutoFit/>
          </a:bodyPr>
          <a:lstStyle/>
          <a:p>
            <a:r>
              <a:rPr lang="en-US" dirty="0"/>
              <a:t>DM Model</a:t>
            </a:r>
          </a:p>
        </p:txBody>
      </p:sp>
      <p:sp>
        <p:nvSpPr>
          <p:cNvPr id="9" name="TextBox 8">
            <a:extLst>
              <a:ext uri="{FF2B5EF4-FFF2-40B4-BE49-F238E27FC236}">
                <a16:creationId xmlns:a16="http://schemas.microsoft.com/office/drawing/2014/main" id="{50DC5E28-7FC7-7585-6F06-244EF3F464A1}"/>
              </a:ext>
            </a:extLst>
          </p:cNvPr>
          <p:cNvSpPr txBox="1"/>
          <p:nvPr/>
        </p:nvSpPr>
        <p:spPr>
          <a:xfrm>
            <a:off x="9176385" y="1677524"/>
            <a:ext cx="1611630" cy="369332"/>
          </a:xfrm>
          <a:prstGeom prst="rect">
            <a:avLst/>
          </a:prstGeom>
          <a:noFill/>
        </p:spPr>
        <p:txBody>
          <a:bodyPr wrap="square" rtlCol="0">
            <a:spAutoFit/>
          </a:bodyPr>
          <a:lstStyle/>
          <a:p>
            <a:r>
              <a:rPr lang="en-US" dirty="0"/>
              <a:t>CM Model</a:t>
            </a:r>
          </a:p>
        </p:txBody>
      </p:sp>
      <p:sp>
        <p:nvSpPr>
          <p:cNvPr id="11" name="TextBox 10">
            <a:extLst>
              <a:ext uri="{FF2B5EF4-FFF2-40B4-BE49-F238E27FC236}">
                <a16:creationId xmlns:a16="http://schemas.microsoft.com/office/drawing/2014/main" id="{19631B39-F3BC-59FD-2730-AB9C772776F1}"/>
              </a:ext>
            </a:extLst>
          </p:cNvPr>
          <p:cNvSpPr txBox="1"/>
          <p:nvPr/>
        </p:nvSpPr>
        <p:spPr>
          <a:xfrm>
            <a:off x="7627661" y="4701678"/>
            <a:ext cx="3291799" cy="646331"/>
          </a:xfrm>
          <a:prstGeom prst="rect">
            <a:avLst/>
          </a:prstGeom>
          <a:noFill/>
        </p:spPr>
        <p:txBody>
          <a:bodyPr wrap="none" rtlCol="0">
            <a:spAutoFit/>
          </a:bodyPr>
          <a:lstStyle/>
          <a:p>
            <a:pPr algn="ctr"/>
            <a:r>
              <a:rPr lang="en-US" dirty="0"/>
              <a:t>DM model calculates </a:t>
            </a:r>
          </a:p>
          <a:p>
            <a:pPr algn="ctr"/>
            <a:r>
              <a:rPr lang="en-US" dirty="0"/>
              <a:t>CM Voltage Source magnitudes</a:t>
            </a:r>
          </a:p>
        </p:txBody>
      </p:sp>
      <p:cxnSp>
        <p:nvCxnSpPr>
          <p:cNvPr id="13" name="Straight Arrow Connector 12">
            <a:extLst>
              <a:ext uri="{FF2B5EF4-FFF2-40B4-BE49-F238E27FC236}">
                <a16:creationId xmlns:a16="http://schemas.microsoft.com/office/drawing/2014/main" id="{A9E7F925-CC87-8A3B-C310-2FA7C5D002D7}"/>
              </a:ext>
            </a:extLst>
          </p:cNvPr>
          <p:cNvCxnSpPr>
            <a:cxnSpLocks/>
          </p:cNvCxnSpPr>
          <p:nvPr/>
        </p:nvCxnSpPr>
        <p:spPr>
          <a:xfrm flipH="1" flipV="1">
            <a:off x="9041130" y="3566319"/>
            <a:ext cx="135255" cy="1084203"/>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715163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18">
            <a:extLst>
              <a:ext uri="{FF2B5EF4-FFF2-40B4-BE49-F238E27FC236}">
                <a16:creationId xmlns:a16="http://schemas.microsoft.com/office/drawing/2014/main" id="{1B64678D-5B13-74F3-9AAD-8895BF7FF845}"/>
              </a:ext>
            </a:extLst>
          </p:cNvPr>
          <p:cNvPicPr>
            <a:picLocks noChangeAspect="1"/>
          </p:cNvPicPr>
          <p:nvPr/>
        </p:nvPicPr>
        <p:blipFill>
          <a:blip r:embed="rId2"/>
          <a:stretch>
            <a:fillRect/>
          </a:stretch>
        </p:blipFill>
        <p:spPr>
          <a:xfrm>
            <a:off x="1156025" y="1746902"/>
            <a:ext cx="9955531" cy="1938390"/>
          </a:xfrm>
          <a:prstGeom prst="rect">
            <a:avLst/>
          </a:prstGeom>
        </p:spPr>
      </p:pic>
      <p:pic>
        <p:nvPicPr>
          <p:cNvPr id="17" name="Picture 16">
            <a:extLst>
              <a:ext uri="{FF2B5EF4-FFF2-40B4-BE49-F238E27FC236}">
                <a16:creationId xmlns:a16="http://schemas.microsoft.com/office/drawing/2014/main" id="{CFED6183-1943-B20B-AE34-25F479C3E317}"/>
              </a:ext>
            </a:extLst>
          </p:cNvPr>
          <p:cNvPicPr>
            <a:picLocks noChangeAspect="1"/>
          </p:cNvPicPr>
          <p:nvPr/>
        </p:nvPicPr>
        <p:blipFill>
          <a:blip r:embed="rId3"/>
          <a:stretch>
            <a:fillRect/>
          </a:stretch>
        </p:blipFill>
        <p:spPr>
          <a:xfrm>
            <a:off x="1156025" y="4262765"/>
            <a:ext cx="9955530" cy="1938390"/>
          </a:xfrm>
          <a:prstGeom prst="rect">
            <a:avLst/>
          </a:prstGeom>
        </p:spPr>
      </p:pic>
      <p:sp>
        <p:nvSpPr>
          <p:cNvPr id="2" name="Title 1">
            <a:extLst>
              <a:ext uri="{FF2B5EF4-FFF2-40B4-BE49-F238E27FC236}">
                <a16:creationId xmlns:a16="http://schemas.microsoft.com/office/drawing/2014/main" id="{69A9A845-C293-104D-5C53-402804A8961D}"/>
              </a:ext>
            </a:extLst>
          </p:cNvPr>
          <p:cNvSpPr>
            <a:spLocks noGrp="1"/>
          </p:cNvSpPr>
          <p:nvPr>
            <p:ph type="title"/>
          </p:nvPr>
        </p:nvSpPr>
        <p:spPr/>
        <p:txBody>
          <a:bodyPr/>
          <a:lstStyle/>
          <a:p>
            <a:r>
              <a:rPr lang="en-US" dirty="0"/>
              <a:t>Example 2:</a:t>
            </a:r>
          </a:p>
        </p:txBody>
      </p:sp>
      <p:sp>
        <p:nvSpPr>
          <p:cNvPr id="4" name="Date Placeholder 3">
            <a:extLst>
              <a:ext uri="{FF2B5EF4-FFF2-40B4-BE49-F238E27FC236}">
                <a16:creationId xmlns:a16="http://schemas.microsoft.com/office/drawing/2014/main" id="{A696059A-E5DA-ED2F-9D76-6A4107217992}"/>
              </a:ext>
            </a:extLst>
          </p:cNvPr>
          <p:cNvSpPr>
            <a:spLocks noGrp="1"/>
          </p:cNvSpPr>
          <p:nvPr>
            <p:ph type="dt" sz="half" idx="10"/>
          </p:nvPr>
        </p:nvSpPr>
        <p:spPr/>
        <p:txBody>
          <a:bodyPr/>
          <a:lstStyle/>
          <a:p>
            <a:r>
              <a:rPr lang="en-US"/>
              <a:t>4/4/2025</a:t>
            </a:r>
          </a:p>
        </p:txBody>
      </p:sp>
      <p:sp>
        <p:nvSpPr>
          <p:cNvPr id="5" name="Slide Number Placeholder 4">
            <a:extLst>
              <a:ext uri="{FF2B5EF4-FFF2-40B4-BE49-F238E27FC236}">
                <a16:creationId xmlns:a16="http://schemas.microsoft.com/office/drawing/2014/main" id="{EFD04056-D84D-2FA9-BD14-58B88C28B6FA}"/>
              </a:ext>
            </a:extLst>
          </p:cNvPr>
          <p:cNvSpPr>
            <a:spLocks noGrp="1"/>
          </p:cNvSpPr>
          <p:nvPr>
            <p:ph type="sldNum" sz="quarter" idx="12"/>
          </p:nvPr>
        </p:nvSpPr>
        <p:spPr/>
        <p:txBody>
          <a:bodyPr/>
          <a:lstStyle/>
          <a:p>
            <a:fld id="{13E3B7D2-2C23-477A-B7E5-64419E75BE45}" type="slidenum">
              <a:rPr lang="en-US" smtClean="0"/>
              <a:t>16</a:t>
            </a:fld>
            <a:endParaRPr lang="en-US"/>
          </a:p>
        </p:txBody>
      </p:sp>
      <p:sp>
        <p:nvSpPr>
          <p:cNvPr id="10" name="TextBox 9">
            <a:extLst>
              <a:ext uri="{FF2B5EF4-FFF2-40B4-BE49-F238E27FC236}">
                <a16:creationId xmlns:a16="http://schemas.microsoft.com/office/drawing/2014/main" id="{AC666DB2-3BBA-18CB-D8CF-8BE9C4024A6D}"/>
              </a:ext>
            </a:extLst>
          </p:cNvPr>
          <p:cNvSpPr txBox="1"/>
          <p:nvPr/>
        </p:nvSpPr>
        <p:spPr>
          <a:xfrm>
            <a:off x="3305914" y="2138323"/>
            <a:ext cx="1490152" cy="646331"/>
          </a:xfrm>
          <a:prstGeom prst="rect">
            <a:avLst/>
          </a:prstGeom>
          <a:noFill/>
        </p:spPr>
        <p:txBody>
          <a:bodyPr wrap="none" rtlCol="0">
            <a:spAutoFit/>
          </a:bodyPr>
          <a:lstStyle/>
          <a:p>
            <a:r>
              <a:rPr lang="en-US" dirty="0"/>
              <a:t>Load Current</a:t>
            </a:r>
          </a:p>
          <a:p>
            <a:r>
              <a:rPr lang="en-US" dirty="0"/>
              <a:t>DM Model</a:t>
            </a:r>
          </a:p>
        </p:txBody>
      </p:sp>
      <p:sp>
        <p:nvSpPr>
          <p:cNvPr id="11" name="TextBox 10">
            <a:extLst>
              <a:ext uri="{FF2B5EF4-FFF2-40B4-BE49-F238E27FC236}">
                <a16:creationId xmlns:a16="http://schemas.microsoft.com/office/drawing/2014/main" id="{A7076450-0847-27CB-A02F-9A733C63ED5E}"/>
              </a:ext>
            </a:extLst>
          </p:cNvPr>
          <p:cNvSpPr txBox="1"/>
          <p:nvPr/>
        </p:nvSpPr>
        <p:spPr>
          <a:xfrm>
            <a:off x="6541770" y="2461488"/>
            <a:ext cx="2536335" cy="646331"/>
          </a:xfrm>
          <a:prstGeom prst="rect">
            <a:avLst/>
          </a:prstGeom>
          <a:noFill/>
        </p:spPr>
        <p:txBody>
          <a:bodyPr wrap="none" rtlCol="0">
            <a:spAutoFit/>
          </a:bodyPr>
          <a:lstStyle/>
          <a:p>
            <a:r>
              <a:rPr lang="en-US" dirty="0"/>
              <a:t>Common Mode Current</a:t>
            </a:r>
          </a:p>
          <a:p>
            <a:r>
              <a:rPr lang="en-US" dirty="0"/>
              <a:t>CM Model</a:t>
            </a:r>
          </a:p>
        </p:txBody>
      </p:sp>
      <p:sp>
        <p:nvSpPr>
          <p:cNvPr id="12" name="TextBox 11">
            <a:extLst>
              <a:ext uri="{FF2B5EF4-FFF2-40B4-BE49-F238E27FC236}">
                <a16:creationId xmlns:a16="http://schemas.microsoft.com/office/drawing/2014/main" id="{1BEF4DF6-242B-830F-33E3-8C67974A325C}"/>
              </a:ext>
            </a:extLst>
          </p:cNvPr>
          <p:cNvSpPr txBox="1"/>
          <p:nvPr/>
        </p:nvSpPr>
        <p:spPr>
          <a:xfrm>
            <a:off x="3078480" y="4655820"/>
            <a:ext cx="1717586" cy="646331"/>
          </a:xfrm>
          <a:prstGeom prst="rect">
            <a:avLst/>
          </a:prstGeom>
          <a:noFill/>
        </p:spPr>
        <p:txBody>
          <a:bodyPr wrap="none" rtlCol="0">
            <a:spAutoFit/>
          </a:bodyPr>
          <a:lstStyle/>
          <a:p>
            <a:r>
              <a:rPr lang="en-US" dirty="0"/>
              <a:t>DC Bus Voltage</a:t>
            </a:r>
          </a:p>
          <a:p>
            <a:r>
              <a:rPr lang="en-US" dirty="0"/>
              <a:t>DM Model</a:t>
            </a:r>
          </a:p>
        </p:txBody>
      </p:sp>
      <p:sp>
        <p:nvSpPr>
          <p:cNvPr id="13" name="TextBox 12">
            <a:extLst>
              <a:ext uri="{FF2B5EF4-FFF2-40B4-BE49-F238E27FC236}">
                <a16:creationId xmlns:a16="http://schemas.microsoft.com/office/drawing/2014/main" id="{8DC330E7-D7D9-BFD6-A83D-C68F0D5587BF}"/>
              </a:ext>
            </a:extLst>
          </p:cNvPr>
          <p:cNvSpPr txBox="1"/>
          <p:nvPr/>
        </p:nvSpPr>
        <p:spPr>
          <a:xfrm>
            <a:off x="5650540" y="4908795"/>
            <a:ext cx="5240345" cy="646331"/>
          </a:xfrm>
          <a:prstGeom prst="rect">
            <a:avLst/>
          </a:prstGeom>
          <a:noFill/>
        </p:spPr>
        <p:txBody>
          <a:bodyPr wrap="none" rtlCol="0">
            <a:spAutoFit/>
          </a:bodyPr>
          <a:lstStyle/>
          <a:p>
            <a:r>
              <a:rPr lang="en-US" dirty="0"/>
              <a:t>Common Mode Voltage (DC Neutral ref AC Neutral)</a:t>
            </a:r>
          </a:p>
          <a:p>
            <a:r>
              <a:rPr lang="en-US" dirty="0"/>
              <a:t>DM Model</a:t>
            </a:r>
          </a:p>
        </p:txBody>
      </p:sp>
    </p:spTree>
    <p:extLst>
      <p:ext uri="{BB962C8B-B14F-4D97-AF65-F5344CB8AC3E}">
        <p14:creationId xmlns:p14="http://schemas.microsoft.com/office/powerpoint/2010/main" val="32997770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9">
            <a:extLst>
              <a:ext uri="{FF2B5EF4-FFF2-40B4-BE49-F238E27FC236}">
                <a16:creationId xmlns:a16="http://schemas.microsoft.com/office/drawing/2014/main" id="{1D01F5C0-1473-268A-415F-B1C95498957E}"/>
              </a:ext>
            </a:extLst>
          </p:cNvPr>
          <p:cNvPicPr>
            <a:picLocks noChangeAspect="1"/>
          </p:cNvPicPr>
          <p:nvPr/>
        </p:nvPicPr>
        <p:blipFill>
          <a:blip r:embed="rId2"/>
          <a:stretch>
            <a:fillRect/>
          </a:stretch>
        </p:blipFill>
        <p:spPr>
          <a:xfrm>
            <a:off x="973241" y="4372761"/>
            <a:ext cx="10262663" cy="1998191"/>
          </a:xfrm>
          <a:prstGeom prst="rect">
            <a:avLst/>
          </a:prstGeom>
        </p:spPr>
      </p:pic>
      <p:sp>
        <p:nvSpPr>
          <p:cNvPr id="2" name="Title 1">
            <a:extLst>
              <a:ext uri="{FF2B5EF4-FFF2-40B4-BE49-F238E27FC236}">
                <a16:creationId xmlns:a16="http://schemas.microsoft.com/office/drawing/2014/main" id="{9F88B5F3-4B98-32D0-5115-6608776FDE46}"/>
              </a:ext>
            </a:extLst>
          </p:cNvPr>
          <p:cNvSpPr>
            <a:spLocks noGrp="1"/>
          </p:cNvSpPr>
          <p:nvPr>
            <p:ph type="title"/>
          </p:nvPr>
        </p:nvSpPr>
        <p:spPr/>
        <p:txBody>
          <a:bodyPr/>
          <a:lstStyle/>
          <a:p>
            <a:r>
              <a:rPr lang="en-US" dirty="0"/>
              <a:t>Example 2</a:t>
            </a:r>
          </a:p>
        </p:txBody>
      </p:sp>
      <p:sp>
        <p:nvSpPr>
          <p:cNvPr id="4" name="Date Placeholder 3">
            <a:extLst>
              <a:ext uri="{FF2B5EF4-FFF2-40B4-BE49-F238E27FC236}">
                <a16:creationId xmlns:a16="http://schemas.microsoft.com/office/drawing/2014/main" id="{7AFC62E8-E0F6-B88B-32D6-FAB67323D30A}"/>
              </a:ext>
            </a:extLst>
          </p:cNvPr>
          <p:cNvSpPr>
            <a:spLocks noGrp="1"/>
          </p:cNvSpPr>
          <p:nvPr>
            <p:ph type="dt" sz="half" idx="10"/>
          </p:nvPr>
        </p:nvSpPr>
        <p:spPr/>
        <p:txBody>
          <a:bodyPr/>
          <a:lstStyle/>
          <a:p>
            <a:r>
              <a:rPr lang="en-US"/>
              <a:t>4/4/2025</a:t>
            </a:r>
          </a:p>
        </p:txBody>
      </p:sp>
      <p:sp>
        <p:nvSpPr>
          <p:cNvPr id="5" name="Slide Number Placeholder 4">
            <a:extLst>
              <a:ext uri="{FF2B5EF4-FFF2-40B4-BE49-F238E27FC236}">
                <a16:creationId xmlns:a16="http://schemas.microsoft.com/office/drawing/2014/main" id="{59A6DD39-6525-B2EC-5837-16917D3DDD91}"/>
              </a:ext>
            </a:extLst>
          </p:cNvPr>
          <p:cNvSpPr>
            <a:spLocks noGrp="1"/>
          </p:cNvSpPr>
          <p:nvPr>
            <p:ph type="sldNum" sz="quarter" idx="12"/>
          </p:nvPr>
        </p:nvSpPr>
        <p:spPr/>
        <p:txBody>
          <a:bodyPr/>
          <a:lstStyle/>
          <a:p>
            <a:fld id="{13E3B7D2-2C23-477A-B7E5-64419E75BE45}" type="slidenum">
              <a:rPr lang="en-US" smtClean="0"/>
              <a:t>17</a:t>
            </a:fld>
            <a:endParaRPr lang="en-US"/>
          </a:p>
        </p:txBody>
      </p:sp>
      <p:sp>
        <p:nvSpPr>
          <p:cNvPr id="8" name="TextBox 7">
            <a:extLst>
              <a:ext uri="{FF2B5EF4-FFF2-40B4-BE49-F238E27FC236}">
                <a16:creationId xmlns:a16="http://schemas.microsoft.com/office/drawing/2014/main" id="{EAA5B01D-8BF2-56C6-D9D5-9789740A7ACD}"/>
              </a:ext>
            </a:extLst>
          </p:cNvPr>
          <p:cNvSpPr txBox="1"/>
          <p:nvPr/>
        </p:nvSpPr>
        <p:spPr>
          <a:xfrm>
            <a:off x="1741170" y="1298568"/>
            <a:ext cx="3410164" cy="646331"/>
          </a:xfrm>
          <a:prstGeom prst="rect">
            <a:avLst/>
          </a:prstGeom>
          <a:noFill/>
        </p:spPr>
        <p:txBody>
          <a:bodyPr wrap="none" rtlCol="0">
            <a:spAutoFit/>
          </a:bodyPr>
          <a:lstStyle/>
          <a:p>
            <a:r>
              <a:rPr lang="en-US" dirty="0"/>
              <a:t>AC Bus neutral to ground voltage</a:t>
            </a:r>
            <a:br>
              <a:rPr lang="en-US" dirty="0"/>
            </a:br>
            <a:r>
              <a:rPr lang="en-US" dirty="0"/>
              <a:t>Combined CM-DM Model</a:t>
            </a:r>
          </a:p>
        </p:txBody>
      </p:sp>
      <p:sp>
        <p:nvSpPr>
          <p:cNvPr id="9" name="TextBox 8">
            <a:extLst>
              <a:ext uri="{FF2B5EF4-FFF2-40B4-BE49-F238E27FC236}">
                <a16:creationId xmlns:a16="http://schemas.microsoft.com/office/drawing/2014/main" id="{6D304A4D-9EE2-AC3E-8E4B-F9B36556D57D}"/>
              </a:ext>
            </a:extLst>
          </p:cNvPr>
          <p:cNvSpPr txBox="1"/>
          <p:nvPr/>
        </p:nvSpPr>
        <p:spPr>
          <a:xfrm>
            <a:off x="7326630" y="1326033"/>
            <a:ext cx="3410164" cy="646331"/>
          </a:xfrm>
          <a:prstGeom prst="rect">
            <a:avLst/>
          </a:prstGeom>
          <a:noFill/>
        </p:spPr>
        <p:txBody>
          <a:bodyPr wrap="none" rtlCol="0">
            <a:spAutoFit/>
          </a:bodyPr>
          <a:lstStyle/>
          <a:p>
            <a:r>
              <a:rPr lang="en-US" dirty="0"/>
              <a:t>AC Bus neutral to ground voltage</a:t>
            </a:r>
          </a:p>
          <a:p>
            <a:r>
              <a:rPr lang="en-US" dirty="0"/>
              <a:t>DM Model</a:t>
            </a:r>
          </a:p>
        </p:txBody>
      </p:sp>
      <p:sp>
        <p:nvSpPr>
          <p:cNvPr id="15" name="TextBox 14">
            <a:extLst>
              <a:ext uri="{FF2B5EF4-FFF2-40B4-BE49-F238E27FC236}">
                <a16:creationId xmlns:a16="http://schemas.microsoft.com/office/drawing/2014/main" id="{7E7868C9-BF12-EDC3-7359-9277BE582528}"/>
              </a:ext>
            </a:extLst>
          </p:cNvPr>
          <p:cNvSpPr txBox="1"/>
          <p:nvPr/>
        </p:nvSpPr>
        <p:spPr>
          <a:xfrm>
            <a:off x="1664970" y="3919848"/>
            <a:ext cx="3410164" cy="646331"/>
          </a:xfrm>
          <a:prstGeom prst="rect">
            <a:avLst/>
          </a:prstGeom>
          <a:noFill/>
        </p:spPr>
        <p:txBody>
          <a:bodyPr wrap="none" rtlCol="0">
            <a:spAutoFit/>
          </a:bodyPr>
          <a:lstStyle/>
          <a:p>
            <a:r>
              <a:rPr lang="en-US" dirty="0"/>
              <a:t>AC Bus neutral to ground voltage</a:t>
            </a:r>
            <a:br>
              <a:rPr lang="en-US" dirty="0"/>
            </a:br>
            <a:r>
              <a:rPr lang="en-US" dirty="0"/>
              <a:t>DM Model</a:t>
            </a:r>
          </a:p>
        </p:txBody>
      </p:sp>
      <p:sp>
        <p:nvSpPr>
          <p:cNvPr id="16" name="TextBox 15">
            <a:extLst>
              <a:ext uri="{FF2B5EF4-FFF2-40B4-BE49-F238E27FC236}">
                <a16:creationId xmlns:a16="http://schemas.microsoft.com/office/drawing/2014/main" id="{FC00AE1B-691A-4AED-F83A-D01D70C025A8}"/>
              </a:ext>
            </a:extLst>
          </p:cNvPr>
          <p:cNvSpPr txBox="1"/>
          <p:nvPr/>
        </p:nvSpPr>
        <p:spPr>
          <a:xfrm>
            <a:off x="7326630" y="3943090"/>
            <a:ext cx="3410164" cy="646331"/>
          </a:xfrm>
          <a:prstGeom prst="rect">
            <a:avLst/>
          </a:prstGeom>
          <a:noFill/>
        </p:spPr>
        <p:txBody>
          <a:bodyPr wrap="none" rtlCol="0">
            <a:spAutoFit/>
          </a:bodyPr>
          <a:lstStyle/>
          <a:p>
            <a:r>
              <a:rPr lang="en-US" dirty="0"/>
              <a:t>AC Bus neutral to ground voltage</a:t>
            </a:r>
          </a:p>
          <a:p>
            <a:r>
              <a:rPr lang="en-US" dirty="0"/>
              <a:t>CM Model</a:t>
            </a:r>
          </a:p>
        </p:txBody>
      </p:sp>
      <p:pic>
        <p:nvPicPr>
          <p:cNvPr id="18" name="Picture 17">
            <a:extLst>
              <a:ext uri="{FF2B5EF4-FFF2-40B4-BE49-F238E27FC236}">
                <a16:creationId xmlns:a16="http://schemas.microsoft.com/office/drawing/2014/main" id="{04E94170-1AA3-B439-E2E3-5B95A8549089}"/>
              </a:ext>
            </a:extLst>
          </p:cNvPr>
          <p:cNvPicPr>
            <a:picLocks noChangeAspect="1"/>
          </p:cNvPicPr>
          <p:nvPr/>
        </p:nvPicPr>
        <p:blipFill>
          <a:blip r:embed="rId3"/>
          <a:stretch>
            <a:fillRect/>
          </a:stretch>
        </p:blipFill>
        <p:spPr>
          <a:xfrm>
            <a:off x="1032296" y="1856051"/>
            <a:ext cx="10203608" cy="1986692"/>
          </a:xfrm>
          <a:prstGeom prst="rect">
            <a:avLst/>
          </a:prstGeom>
        </p:spPr>
      </p:pic>
    </p:spTree>
    <p:extLst>
      <p:ext uri="{BB962C8B-B14F-4D97-AF65-F5344CB8AC3E}">
        <p14:creationId xmlns:p14="http://schemas.microsoft.com/office/powerpoint/2010/main" val="42056500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709EC-85BD-D054-3BE1-3E3B93877ED8}"/>
              </a:ext>
            </a:extLst>
          </p:cNvPr>
          <p:cNvSpPr>
            <a:spLocks noGrp="1"/>
          </p:cNvSpPr>
          <p:nvPr>
            <p:ph type="title"/>
          </p:nvPr>
        </p:nvSpPr>
        <p:spPr/>
        <p:txBody>
          <a:bodyPr/>
          <a:lstStyle/>
          <a:p>
            <a:r>
              <a:rPr lang="en-US" dirty="0"/>
              <a:t>CM modeling</a:t>
            </a:r>
          </a:p>
        </p:txBody>
      </p:sp>
      <p:sp>
        <p:nvSpPr>
          <p:cNvPr id="3" name="Content Placeholder 2">
            <a:extLst>
              <a:ext uri="{FF2B5EF4-FFF2-40B4-BE49-F238E27FC236}">
                <a16:creationId xmlns:a16="http://schemas.microsoft.com/office/drawing/2014/main" id="{87F27680-CDD9-B750-006A-8621F9EAD817}"/>
              </a:ext>
            </a:extLst>
          </p:cNvPr>
          <p:cNvSpPr>
            <a:spLocks noGrp="1"/>
          </p:cNvSpPr>
          <p:nvPr>
            <p:ph idx="1"/>
          </p:nvPr>
        </p:nvSpPr>
        <p:spPr>
          <a:xfrm>
            <a:off x="838200" y="1825625"/>
            <a:ext cx="5825490" cy="4351338"/>
          </a:xfrm>
        </p:spPr>
        <p:txBody>
          <a:bodyPr/>
          <a:lstStyle/>
          <a:p>
            <a:r>
              <a:rPr lang="en-US" dirty="0"/>
              <a:t>CM currents can often be estimated using a CM model.</a:t>
            </a:r>
          </a:p>
          <a:p>
            <a:r>
              <a:rPr lang="en-US" dirty="0"/>
              <a:t>CM Voltage source magnitudes can often be determined from a DM only model.</a:t>
            </a:r>
          </a:p>
          <a:p>
            <a:r>
              <a:rPr lang="en-US" dirty="0"/>
              <a:t>The “simplified” CM model helps identify strategies for controlling CM Currents</a:t>
            </a:r>
          </a:p>
          <a:p>
            <a:pPr lvl="1"/>
            <a:r>
              <a:rPr lang="en-US" dirty="0"/>
              <a:t>Modify CM impedance</a:t>
            </a:r>
          </a:p>
          <a:p>
            <a:pPr lvl="1"/>
            <a:r>
              <a:rPr lang="en-US" dirty="0"/>
              <a:t>Decrease CM voltages</a:t>
            </a:r>
          </a:p>
        </p:txBody>
      </p:sp>
      <p:sp>
        <p:nvSpPr>
          <p:cNvPr id="4" name="Date Placeholder 3">
            <a:extLst>
              <a:ext uri="{FF2B5EF4-FFF2-40B4-BE49-F238E27FC236}">
                <a16:creationId xmlns:a16="http://schemas.microsoft.com/office/drawing/2014/main" id="{60FCBF94-3988-0922-F6D1-962A89B7D54B}"/>
              </a:ext>
            </a:extLst>
          </p:cNvPr>
          <p:cNvSpPr>
            <a:spLocks noGrp="1"/>
          </p:cNvSpPr>
          <p:nvPr>
            <p:ph type="dt" sz="half" idx="10"/>
          </p:nvPr>
        </p:nvSpPr>
        <p:spPr/>
        <p:txBody>
          <a:bodyPr/>
          <a:lstStyle/>
          <a:p>
            <a:r>
              <a:rPr lang="en-US"/>
              <a:t>4/4/2025</a:t>
            </a:r>
          </a:p>
        </p:txBody>
      </p:sp>
      <p:sp>
        <p:nvSpPr>
          <p:cNvPr id="5" name="Slide Number Placeholder 4">
            <a:extLst>
              <a:ext uri="{FF2B5EF4-FFF2-40B4-BE49-F238E27FC236}">
                <a16:creationId xmlns:a16="http://schemas.microsoft.com/office/drawing/2014/main" id="{BB3FE15B-624D-762C-CF57-2460DA46621A}"/>
              </a:ext>
            </a:extLst>
          </p:cNvPr>
          <p:cNvSpPr>
            <a:spLocks noGrp="1"/>
          </p:cNvSpPr>
          <p:nvPr>
            <p:ph type="sldNum" sz="quarter" idx="12"/>
          </p:nvPr>
        </p:nvSpPr>
        <p:spPr/>
        <p:txBody>
          <a:bodyPr/>
          <a:lstStyle/>
          <a:p>
            <a:fld id="{13E3B7D2-2C23-477A-B7E5-64419E75BE45}" type="slidenum">
              <a:rPr lang="en-US" smtClean="0"/>
              <a:t>18</a:t>
            </a:fld>
            <a:endParaRPr lang="en-US"/>
          </a:p>
        </p:txBody>
      </p:sp>
      <p:pic>
        <p:nvPicPr>
          <p:cNvPr id="7" name="Picture 6">
            <a:extLst>
              <a:ext uri="{FF2B5EF4-FFF2-40B4-BE49-F238E27FC236}">
                <a16:creationId xmlns:a16="http://schemas.microsoft.com/office/drawing/2014/main" id="{F4EAEBFD-21CA-D788-5CD4-B813115F28D4}"/>
              </a:ext>
            </a:extLst>
          </p:cNvPr>
          <p:cNvPicPr>
            <a:picLocks noChangeAspect="1"/>
          </p:cNvPicPr>
          <p:nvPr/>
        </p:nvPicPr>
        <p:blipFill>
          <a:blip r:embed="rId2"/>
          <a:stretch>
            <a:fillRect/>
          </a:stretch>
        </p:blipFill>
        <p:spPr>
          <a:xfrm>
            <a:off x="6985762" y="1946867"/>
            <a:ext cx="4676648" cy="1825033"/>
          </a:xfrm>
          <a:prstGeom prst="rect">
            <a:avLst/>
          </a:prstGeom>
        </p:spPr>
      </p:pic>
    </p:spTree>
    <p:extLst>
      <p:ext uri="{BB962C8B-B14F-4D97-AF65-F5344CB8AC3E}">
        <p14:creationId xmlns:p14="http://schemas.microsoft.com/office/powerpoint/2010/main" val="312130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8A5D2-9CBA-D3D7-A026-10F1BFF0A3A9}"/>
              </a:ext>
            </a:extLst>
          </p:cNvPr>
          <p:cNvSpPr>
            <a:spLocks noGrp="1"/>
          </p:cNvSpPr>
          <p:nvPr>
            <p:ph type="title"/>
          </p:nvPr>
        </p:nvSpPr>
        <p:spPr/>
        <p:txBody>
          <a:bodyPr/>
          <a:lstStyle/>
          <a:p>
            <a:r>
              <a:rPr lang="en-US" dirty="0"/>
              <a:t>Common Mode Lumped Parameter circuit model</a:t>
            </a:r>
          </a:p>
        </p:txBody>
      </p:sp>
      <p:sp>
        <p:nvSpPr>
          <p:cNvPr id="3" name="Content Placeholder 2">
            <a:extLst>
              <a:ext uri="{FF2B5EF4-FFF2-40B4-BE49-F238E27FC236}">
                <a16:creationId xmlns:a16="http://schemas.microsoft.com/office/drawing/2014/main" id="{E7B67BFC-6134-3E9B-930D-2005DAE5138A}"/>
              </a:ext>
            </a:extLst>
          </p:cNvPr>
          <p:cNvSpPr>
            <a:spLocks noGrp="1"/>
          </p:cNvSpPr>
          <p:nvPr>
            <p:ph idx="1"/>
          </p:nvPr>
        </p:nvSpPr>
        <p:spPr/>
        <p:txBody>
          <a:bodyPr>
            <a:normAutofit fontScale="92500" lnSpcReduction="20000"/>
          </a:bodyPr>
          <a:lstStyle/>
          <a:p>
            <a:r>
              <a:rPr lang="en-US" dirty="0"/>
              <a:t>Goal is to create a simplified circuit model that only models the impact of CM currents.</a:t>
            </a:r>
          </a:p>
          <a:p>
            <a:pPr lvl="1"/>
            <a:r>
              <a:rPr lang="en-US" dirty="0"/>
              <a:t>Gain an understanding of where CM currents will flow.</a:t>
            </a:r>
          </a:p>
          <a:p>
            <a:pPr lvl="1"/>
            <a:r>
              <a:rPr lang="en-US" dirty="0"/>
              <a:t>Gain an understanding of the magnitude of CM currents and voltage.</a:t>
            </a:r>
          </a:p>
          <a:p>
            <a:pPr lvl="1"/>
            <a:r>
              <a:rPr lang="en-US" dirty="0"/>
              <a:t>Gain an understanding of what mitigation methods are likely to be successful or not.</a:t>
            </a:r>
          </a:p>
          <a:p>
            <a:r>
              <a:rPr lang="en-US" dirty="0"/>
              <a:t>Works well if the combined DM-CM Model is generally symmetrical.</a:t>
            </a:r>
          </a:p>
          <a:p>
            <a:pPr lvl="1"/>
            <a:r>
              <a:rPr lang="en-US" dirty="0"/>
              <a:t>The same impedances, etc. are present on each conductor.</a:t>
            </a:r>
          </a:p>
          <a:p>
            <a:pPr lvl="1"/>
            <a:r>
              <a:rPr lang="en-US" dirty="0"/>
              <a:t>Asymmetry results in linkages between the DM circuit and the CM circuit.</a:t>
            </a:r>
          </a:p>
          <a:p>
            <a:r>
              <a:rPr lang="en-US" dirty="0"/>
              <a:t>Usually works well up to about 1 Mhz.  At higher frequencies, the behavior of physical devices typically deviates from their lumped parameter models.</a:t>
            </a:r>
          </a:p>
          <a:p>
            <a:pPr lvl="1"/>
            <a:r>
              <a:rPr lang="en-US" dirty="0"/>
              <a:t>Cables for example, behave as RF transmission lines.</a:t>
            </a:r>
          </a:p>
          <a:p>
            <a:pPr lvl="1"/>
            <a:r>
              <a:rPr lang="en-US" dirty="0"/>
              <a:t>Many more parasitic elements become important.</a:t>
            </a:r>
          </a:p>
        </p:txBody>
      </p:sp>
      <p:sp>
        <p:nvSpPr>
          <p:cNvPr id="4" name="Date Placeholder 3">
            <a:extLst>
              <a:ext uri="{FF2B5EF4-FFF2-40B4-BE49-F238E27FC236}">
                <a16:creationId xmlns:a16="http://schemas.microsoft.com/office/drawing/2014/main" id="{B3F813C7-A5C5-41C0-EAE1-9962940DE65B}"/>
              </a:ext>
            </a:extLst>
          </p:cNvPr>
          <p:cNvSpPr>
            <a:spLocks noGrp="1"/>
          </p:cNvSpPr>
          <p:nvPr>
            <p:ph type="dt" sz="half" idx="10"/>
          </p:nvPr>
        </p:nvSpPr>
        <p:spPr/>
        <p:txBody>
          <a:bodyPr/>
          <a:lstStyle/>
          <a:p>
            <a:r>
              <a:rPr lang="en-US"/>
              <a:t>4/4/2025</a:t>
            </a:r>
          </a:p>
        </p:txBody>
      </p:sp>
      <p:sp>
        <p:nvSpPr>
          <p:cNvPr id="5" name="Slide Number Placeholder 4">
            <a:extLst>
              <a:ext uri="{FF2B5EF4-FFF2-40B4-BE49-F238E27FC236}">
                <a16:creationId xmlns:a16="http://schemas.microsoft.com/office/drawing/2014/main" id="{BEC32B39-8B51-8415-EE62-CA30B4A14B63}"/>
              </a:ext>
            </a:extLst>
          </p:cNvPr>
          <p:cNvSpPr>
            <a:spLocks noGrp="1"/>
          </p:cNvSpPr>
          <p:nvPr>
            <p:ph type="sldNum" sz="quarter" idx="12"/>
          </p:nvPr>
        </p:nvSpPr>
        <p:spPr/>
        <p:txBody>
          <a:bodyPr/>
          <a:lstStyle/>
          <a:p>
            <a:fld id="{13E3B7D2-2C23-477A-B7E5-64419E75BE45}" type="slidenum">
              <a:rPr lang="en-US" smtClean="0"/>
              <a:t>2</a:t>
            </a:fld>
            <a:endParaRPr lang="en-US"/>
          </a:p>
        </p:txBody>
      </p:sp>
    </p:spTree>
    <p:extLst>
      <p:ext uri="{BB962C8B-B14F-4D97-AF65-F5344CB8AC3E}">
        <p14:creationId xmlns:p14="http://schemas.microsoft.com/office/powerpoint/2010/main" val="25494968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0A59E-A7CD-4DF6-04E3-44AE7EDD16B4}"/>
              </a:ext>
            </a:extLst>
          </p:cNvPr>
          <p:cNvSpPr>
            <a:spLocks noGrp="1"/>
          </p:cNvSpPr>
          <p:nvPr>
            <p:ph type="title"/>
          </p:nvPr>
        </p:nvSpPr>
        <p:spPr/>
        <p:txBody>
          <a:bodyPr/>
          <a:lstStyle/>
          <a:p>
            <a:r>
              <a:rPr lang="en-US" dirty="0"/>
              <a:t>Commode Mode lumped parameter model of Parasitic Capacitance</a:t>
            </a:r>
          </a:p>
        </p:txBody>
      </p:sp>
      <p:sp>
        <p:nvSpPr>
          <p:cNvPr id="4" name="Date Placeholder 3">
            <a:extLst>
              <a:ext uri="{FF2B5EF4-FFF2-40B4-BE49-F238E27FC236}">
                <a16:creationId xmlns:a16="http://schemas.microsoft.com/office/drawing/2014/main" id="{5CE7353B-3568-A585-00E9-F17BCD3EC275}"/>
              </a:ext>
            </a:extLst>
          </p:cNvPr>
          <p:cNvSpPr>
            <a:spLocks noGrp="1"/>
          </p:cNvSpPr>
          <p:nvPr>
            <p:ph type="dt" sz="half" idx="10"/>
          </p:nvPr>
        </p:nvSpPr>
        <p:spPr/>
        <p:txBody>
          <a:bodyPr/>
          <a:lstStyle/>
          <a:p>
            <a:r>
              <a:rPr lang="en-US"/>
              <a:t>4/4/2025</a:t>
            </a:r>
          </a:p>
        </p:txBody>
      </p:sp>
      <p:sp>
        <p:nvSpPr>
          <p:cNvPr id="5" name="Slide Number Placeholder 4">
            <a:extLst>
              <a:ext uri="{FF2B5EF4-FFF2-40B4-BE49-F238E27FC236}">
                <a16:creationId xmlns:a16="http://schemas.microsoft.com/office/drawing/2014/main" id="{0ACDE15B-416B-7811-2208-D965A02F1A3A}"/>
              </a:ext>
            </a:extLst>
          </p:cNvPr>
          <p:cNvSpPr>
            <a:spLocks noGrp="1"/>
          </p:cNvSpPr>
          <p:nvPr>
            <p:ph type="sldNum" sz="quarter" idx="12"/>
          </p:nvPr>
        </p:nvSpPr>
        <p:spPr/>
        <p:txBody>
          <a:bodyPr/>
          <a:lstStyle/>
          <a:p>
            <a:fld id="{13E3B7D2-2C23-477A-B7E5-64419E75BE45}" type="slidenum">
              <a:rPr lang="en-US" smtClean="0"/>
              <a:t>3</a:t>
            </a:fld>
            <a:endParaRPr lang="en-US"/>
          </a:p>
        </p:txBody>
      </p:sp>
      <p:pic>
        <p:nvPicPr>
          <p:cNvPr id="6" name="Picture 5" descr="A diagram of electrical wiring&#10;&#10;AI-generated content may be incorrect.">
            <a:extLst>
              <a:ext uri="{FF2B5EF4-FFF2-40B4-BE49-F238E27FC236}">
                <a16:creationId xmlns:a16="http://schemas.microsoft.com/office/drawing/2014/main" id="{C51D9B78-04DE-70CE-F001-2AB2AEE6B4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9867" y="2220075"/>
            <a:ext cx="3574199" cy="2877834"/>
          </a:xfrm>
          <a:prstGeom prst="rect">
            <a:avLst/>
          </a:prstGeom>
        </p:spPr>
      </p:pic>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FBD346CC-C7BD-EAE8-1F30-D662EB9DC165}"/>
                  </a:ext>
                </a:extLst>
              </p:cNvPr>
              <p:cNvSpPr txBox="1"/>
              <p:nvPr/>
            </p:nvSpPr>
            <p:spPr>
              <a:xfrm>
                <a:off x="5158740" y="2111955"/>
                <a:ext cx="2608897" cy="55496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600" i="1" smtClean="0">
                              <a:solidFill>
                                <a:srgbClr val="836967"/>
                              </a:solidFill>
                              <a:latin typeface="Cambria Math" panose="02040503050406030204" pitchFamily="18" charset="0"/>
                            </a:rPr>
                          </m:ctrlPr>
                        </m:sSubPr>
                        <m:e>
                          <m:r>
                            <a:rPr lang="en-US" sz="1600" i="1">
                              <a:latin typeface="Cambria Math" panose="02040503050406030204" pitchFamily="18" charset="0"/>
                            </a:rPr>
                            <m:t>𝑉</m:t>
                          </m:r>
                        </m:e>
                        <m:sub>
                          <m:r>
                            <a:rPr lang="en-US" sz="1600" i="1">
                              <a:latin typeface="Cambria Math" panose="02040503050406030204" pitchFamily="18" charset="0"/>
                            </a:rPr>
                            <m:t>𝑁</m:t>
                          </m:r>
                        </m:sub>
                      </m:sSub>
                      <m:r>
                        <a:rPr lang="en-US" sz="1600" i="0">
                          <a:latin typeface="Cambria Math" panose="02040503050406030204" pitchFamily="18" charset="0"/>
                        </a:rPr>
                        <m:t>=</m:t>
                      </m:r>
                      <m:f>
                        <m:fPr>
                          <m:ctrlPr>
                            <a:rPr lang="en-US" sz="1600" i="1">
                              <a:solidFill>
                                <a:srgbClr val="836967"/>
                              </a:solidFill>
                              <a:latin typeface="Cambria Math" panose="02040503050406030204" pitchFamily="18" charset="0"/>
                            </a:rPr>
                          </m:ctrlPr>
                        </m:fPr>
                        <m:num>
                          <m:r>
                            <a:rPr lang="en-US" sz="1600" i="0">
                              <a:latin typeface="Cambria Math" panose="02040503050406030204" pitchFamily="18" charset="0"/>
                            </a:rPr>
                            <m:t>1</m:t>
                          </m:r>
                        </m:num>
                        <m:den>
                          <m:r>
                            <a:rPr lang="en-US" sz="1600" i="0">
                              <a:latin typeface="Cambria Math" panose="02040503050406030204" pitchFamily="18" charset="0"/>
                            </a:rPr>
                            <m:t>3</m:t>
                          </m:r>
                        </m:den>
                      </m:f>
                      <m:d>
                        <m:dPr>
                          <m:ctrlPr>
                            <a:rPr lang="en-US" sz="1600" i="1">
                              <a:solidFill>
                                <a:srgbClr val="836967"/>
                              </a:solidFill>
                              <a:latin typeface="Cambria Math" panose="02040503050406030204" pitchFamily="18" charset="0"/>
                            </a:rPr>
                          </m:ctrlPr>
                        </m:dPr>
                        <m:e>
                          <m:sSub>
                            <m:sSubPr>
                              <m:ctrlPr>
                                <a:rPr lang="en-US" sz="1600" i="1">
                                  <a:solidFill>
                                    <a:srgbClr val="836967"/>
                                  </a:solidFill>
                                  <a:latin typeface="Cambria Math" panose="02040503050406030204" pitchFamily="18" charset="0"/>
                                </a:rPr>
                              </m:ctrlPr>
                            </m:sSubPr>
                            <m:e>
                              <m:r>
                                <a:rPr lang="en-US" sz="1600" i="1">
                                  <a:latin typeface="Cambria Math" panose="02040503050406030204" pitchFamily="18" charset="0"/>
                                </a:rPr>
                                <m:t>𝑉</m:t>
                              </m:r>
                            </m:e>
                            <m:sub>
                              <m:r>
                                <a:rPr lang="en-US" sz="1600" i="1">
                                  <a:latin typeface="Cambria Math" panose="02040503050406030204" pitchFamily="18" charset="0"/>
                                </a:rPr>
                                <m:t>𝐴</m:t>
                              </m:r>
                            </m:sub>
                          </m:sSub>
                          <m:r>
                            <a:rPr lang="en-US" sz="1600" i="0">
                              <a:latin typeface="Cambria Math" panose="02040503050406030204" pitchFamily="18" charset="0"/>
                            </a:rPr>
                            <m:t>+</m:t>
                          </m:r>
                          <m:sSub>
                            <m:sSubPr>
                              <m:ctrlPr>
                                <a:rPr lang="en-US" sz="1600" i="1">
                                  <a:solidFill>
                                    <a:srgbClr val="836967"/>
                                  </a:solidFill>
                                  <a:latin typeface="Cambria Math" panose="02040503050406030204" pitchFamily="18" charset="0"/>
                                </a:rPr>
                              </m:ctrlPr>
                            </m:sSubPr>
                            <m:e>
                              <m:r>
                                <a:rPr lang="en-US" sz="1600" i="1">
                                  <a:latin typeface="Cambria Math" panose="02040503050406030204" pitchFamily="18" charset="0"/>
                                </a:rPr>
                                <m:t>𝑉</m:t>
                              </m:r>
                            </m:e>
                            <m:sub>
                              <m:r>
                                <a:rPr lang="en-US" sz="1600" i="1">
                                  <a:latin typeface="Cambria Math" panose="02040503050406030204" pitchFamily="18" charset="0"/>
                                </a:rPr>
                                <m:t>𝐵</m:t>
                              </m:r>
                            </m:sub>
                          </m:sSub>
                          <m:r>
                            <a:rPr lang="en-US" sz="1600" i="0">
                              <a:latin typeface="Cambria Math" panose="02040503050406030204" pitchFamily="18" charset="0"/>
                            </a:rPr>
                            <m:t>+</m:t>
                          </m:r>
                          <m:sSub>
                            <m:sSubPr>
                              <m:ctrlPr>
                                <a:rPr lang="en-US" sz="1600" i="1">
                                  <a:solidFill>
                                    <a:srgbClr val="836967"/>
                                  </a:solidFill>
                                  <a:latin typeface="Cambria Math" panose="02040503050406030204" pitchFamily="18" charset="0"/>
                                </a:rPr>
                              </m:ctrlPr>
                            </m:sSubPr>
                            <m:e>
                              <m:r>
                                <a:rPr lang="en-US" sz="1600" i="1">
                                  <a:latin typeface="Cambria Math" panose="02040503050406030204" pitchFamily="18" charset="0"/>
                                </a:rPr>
                                <m:t>𝑉</m:t>
                              </m:r>
                            </m:e>
                            <m:sub>
                              <m:r>
                                <a:rPr lang="en-US" sz="1600" i="1">
                                  <a:latin typeface="Cambria Math" panose="02040503050406030204" pitchFamily="18" charset="0"/>
                                </a:rPr>
                                <m:t>𝐶</m:t>
                              </m:r>
                            </m:sub>
                          </m:sSub>
                        </m:e>
                      </m:d>
                    </m:oMath>
                  </m:oMathPara>
                </a14:m>
                <a:endParaRPr lang="en-US" dirty="0"/>
              </a:p>
            </p:txBody>
          </p:sp>
        </mc:Choice>
        <mc:Fallback xmlns="">
          <p:sp>
            <p:nvSpPr>
              <p:cNvPr id="7" name="TextBox 6">
                <a:extLst>
                  <a:ext uri="{FF2B5EF4-FFF2-40B4-BE49-F238E27FC236}">
                    <a16:creationId xmlns:a16="http://schemas.microsoft.com/office/drawing/2014/main" id="{FBD346CC-C7BD-EAE8-1F30-D662EB9DC165}"/>
                  </a:ext>
                </a:extLst>
              </p:cNvPr>
              <p:cNvSpPr txBox="1">
                <a:spLocks noRot="1" noChangeAspect="1" noMove="1" noResize="1" noEditPoints="1" noAdjustHandles="1" noChangeArrowheads="1" noChangeShapeType="1" noTextEdit="1"/>
              </p:cNvSpPr>
              <p:nvPr/>
            </p:nvSpPr>
            <p:spPr>
              <a:xfrm>
                <a:off x="5158740" y="2111955"/>
                <a:ext cx="2608897" cy="554960"/>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95F677A9-53CE-768C-AB25-AD62190AAE26}"/>
                  </a:ext>
                </a:extLst>
              </p:cNvPr>
              <p:cNvSpPr txBox="1"/>
              <p:nvPr/>
            </p:nvSpPr>
            <p:spPr>
              <a:xfrm>
                <a:off x="4884419" y="2834907"/>
                <a:ext cx="3157537" cy="35753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600" i="1" smtClean="0">
                              <a:solidFill>
                                <a:srgbClr val="836967"/>
                              </a:solidFill>
                              <a:latin typeface="Cambria Math" panose="02040503050406030204" pitchFamily="18" charset="0"/>
                            </a:rPr>
                          </m:ctrlPr>
                        </m:sSubPr>
                        <m:e>
                          <m:r>
                            <a:rPr lang="en-US" sz="1600" i="1">
                              <a:latin typeface="Cambria Math" panose="02040503050406030204" pitchFamily="18" charset="0"/>
                            </a:rPr>
                            <m:t>𝐼</m:t>
                          </m:r>
                        </m:e>
                        <m:sub>
                          <m:r>
                            <a:rPr lang="en-US" sz="1600" i="1">
                              <a:latin typeface="Cambria Math" panose="02040503050406030204" pitchFamily="18" charset="0"/>
                            </a:rPr>
                            <m:t>𝐶𝑀</m:t>
                          </m:r>
                        </m:sub>
                      </m:sSub>
                      <m:r>
                        <a:rPr lang="en-US" sz="1600" i="0">
                          <a:latin typeface="Cambria Math" panose="02040503050406030204" pitchFamily="18" charset="0"/>
                        </a:rPr>
                        <m:t>=</m:t>
                      </m:r>
                      <m:sSub>
                        <m:sSubPr>
                          <m:ctrlPr>
                            <a:rPr lang="en-US" sz="1600" i="1">
                              <a:solidFill>
                                <a:srgbClr val="836967"/>
                              </a:solidFill>
                              <a:latin typeface="Cambria Math" panose="02040503050406030204" pitchFamily="18" charset="0"/>
                            </a:rPr>
                          </m:ctrlPr>
                        </m:sSubPr>
                        <m:e>
                          <m:r>
                            <a:rPr lang="en-US" sz="1600" i="1">
                              <a:latin typeface="Cambria Math" panose="02040503050406030204" pitchFamily="18" charset="0"/>
                            </a:rPr>
                            <m:t>𝐼</m:t>
                          </m:r>
                        </m:e>
                        <m:sub>
                          <m:r>
                            <a:rPr lang="en-US" sz="1600" i="1">
                              <a:latin typeface="Cambria Math" panose="02040503050406030204" pitchFamily="18" charset="0"/>
                            </a:rPr>
                            <m:t>𝐶𝑝𝐴</m:t>
                          </m:r>
                        </m:sub>
                      </m:sSub>
                      <m:r>
                        <a:rPr lang="en-US" sz="1600" i="0">
                          <a:latin typeface="Cambria Math" panose="02040503050406030204" pitchFamily="18" charset="0"/>
                        </a:rPr>
                        <m:t>+ </m:t>
                      </m:r>
                      <m:sSub>
                        <m:sSubPr>
                          <m:ctrlPr>
                            <a:rPr lang="en-US" sz="1600" i="1">
                              <a:solidFill>
                                <a:srgbClr val="836967"/>
                              </a:solidFill>
                              <a:latin typeface="Cambria Math" panose="02040503050406030204" pitchFamily="18" charset="0"/>
                            </a:rPr>
                          </m:ctrlPr>
                        </m:sSubPr>
                        <m:e>
                          <m:r>
                            <a:rPr lang="en-US" sz="1600" i="1">
                              <a:latin typeface="Cambria Math" panose="02040503050406030204" pitchFamily="18" charset="0"/>
                            </a:rPr>
                            <m:t>𝐼</m:t>
                          </m:r>
                        </m:e>
                        <m:sub>
                          <m:r>
                            <a:rPr lang="en-US" sz="1600" i="1">
                              <a:latin typeface="Cambria Math" panose="02040503050406030204" pitchFamily="18" charset="0"/>
                            </a:rPr>
                            <m:t>𝐶𝑝𝐵</m:t>
                          </m:r>
                        </m:sub>
                      </m:sSub>
                      <m:r>
                        <a:rPr lang="en-US" sz="1600" i="0">
                          <a:latin typeface="Cambria Math" panose="02040503050406030204" pitchFamily="18" charset="0"/>
                        </a:rPr>
                        <m:t>+</m:t>
                      </m:r>
                      <m:sSub>
                        <m:sSubPr>
                          <m:ctrlPr>
                            <a:rPr lang="en-US" sz="1600" i="1">
                              <a:solidFill>
                                <a:srgbClr val="836967"/>
                              </a:solidFill>
                              <a:latin typeface="Cambria Math" panose="02040503050406030204" pitchFamily="18" charset="0"/>
                            </a:rPr>
                          </m:ctrlPr>
                        </m:sSubPr>
                        <m:e>
                          <m:r>
                            <a:rPr lang="en-US" sz="1600" i="1">
                              <a:latin typeface="Cambria Math" panose="02040503050406030204" pitchFamily="18" charset="0"/>
                            </a:rPr>
                            <m:t>𝐼</m:t>
                          </m:r>
                        </m:e>
                        <m:sub>
                          <m:r>
                            <a:rPr lang="en-US" sz="1600" i="1">
                              <a:latin typeface="Cambria Math" panose="02040503050406030204" pitchFamily="18" charset="0"/>
                            </a:rPr>
                            <m:t>𝐶𝑝𝐶</m:t>
                          </m:r>
                        </m:sub>
                      </m:sSub>
                    </m:oMath>
                  </m:oMathPara>
                </a14:m>
                <a:endParaRPr lang="en-US" sz="1400" dirty="0"/>
              </a:p>
            </p:txBody>
          </p:sp>
        </mc:Choice>
        <mc:Fallback xmlns="">
          <p:sp>
            <p:nvSpPr>
              <p:cNvPr id="9" name="TextBox 8">
                <a:extLst>
                  <a:ext uri="{FF2B5EF4-FFF2-40B4-BE49-F238E27FC236}">
                    <a16:creationId xmlns:a16="http://schemas.microsoft.com/office/drawing/2014/main" id="{95F677A9-53CE-768C-AB25-AD62190AAE26}"/>
                  </a:ext>
                </a:extLst>
              </p:cNvPr>
              <p:cNvSpPr txBox="1">
                <a:spLocks noRot="1" noChangeAspect="1" noMove="1" noResize="1" noEditPoints="1" noAdjustHandles="1" noChangeArrowheads="1" noChangeShapeType="1" noTextEdit="1"/>
              </p:cNvSpPr>
              <p:nvPr/>
            </p:nvSpPr>
            <p:spPr>
              <a:xfrm>
                <a:off x="4884419" y="2834907"/>
                <a:ext cx="3157537" cy="357534"/>
              </a:xfrm>
              <a:prstGeom prst="rect">
                <a:avLst/>
              </a:prstGeom>
              <a:blipFill>
                <a:blip r:embed="rId4"/>
                <a:stretch>
                  <a:fillRect b="-508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D69D703B-0D7E-FDF5-B617-9180DF4AB701}"/>
                  </a:ext>
                </a:extLst>
              </p:cNvPr>
              <p:cNvSpPr txBox="1"/>
              <p:nvPr/>
            </p:nvSpPr>
            <p:spPr>
              <a:xfrm>
                <a:off x="5320425" y="3429000"/>
                <a:ext cx="2285524" cy="714683"/>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i="1" smtClean="0">
                              <a:solidFill>
                                <a:srgbClr val="836967"/>
                              </a:solidFill>
                              <a:latin typeface="Cambria Math" panose="02040503050406030204" pitchFamily="18" charset="0"/>
                            </a:rPr>
                          </m:ctrlPr>
                        </m:sSubPr>
                        <m:e>
                          <m:r>
                            <a:rPr lang="en-US" i="1">
                              <a:latin typeface="Cambria Math" panose="02040503050406030204" pitchFamily="18" charset="0"/>
                            </a:rPr>
                            <m:t>𝐼</m:t>
                          </m:r>
                        </m:e>
                        <m:sub>
                          <m:r>
                            <a:rPr lang="en-US" i="1">
                              <a:latin typeface="Cambria Math" panose="02040503050406030204" pitchFamily="18" charset="0"/>
                            </a:rPr>
                            <m:t>𝐶𝑀</m:t>
                          </m:r>
                        </m:sub>
                      </m:sSub>
                      <m:r>
                        <a:rPr lang="en-US" i="0">
                          <a:latin typeface="Cambria Math" panose="02040503050406030204" pitchFamily="18" charset="0"/>
                        </a:rPr>
                        <m:t>=</m:t>
                      </m:r>
                      <m:sSub>
                        <m:sSubPr>
                          <m:ctrlPr>
                            <a:rPr lang="en-US" i="1">
                              <a:solidFill>
                                <a:srgbClr val="836967"/>
                              </a:solidFill>
                              <a:latin typeface="Cambria Math" panose="02040503050406030204" pitchFamily="18" charset="0"/>
                            </a:rPr>
                          </m:ctrlPr>
                        </m:sSubPr>
                        <m:e>
                          <m:r>
                            <a:rPr lang="en-US" i="0">
                              <a:latin typeface="Cambria Math" panose="02040503050406030204" pitchFamily="18" charset="0"/>
                            </a:rPr>
                            <m:t>3</m:t>
                          </m:r>
                          <m:r>
                            <a:rPr lang="en-US" i="1">
                              <a:latin typeface="Cambria Math" panose="02040503050406030204" pitchFamily="18" charset="0"/>
                            </a:rPr>
                            <m:t>𝐶</m:t>
                          </m:r>
                        </m:e>
                        <m:sub>
                          <m:r>
                            <a:rPr lang="en-US" i="1">
                              <a:latin typeface="Cambria Math" panose="02040503050406030204" pitchFamily="18" charset="0"/>
                            </a:rPr>
                            <m:t>𝑝</m:t>
                          </m:r>
                        </m:sub>
                      </m:sSub>
                      <m:d>
                        <m:dPr>
                          <m:ctrlPr>
                            <a:rPr lang="en-US" i="1">
                              <a:solidFill>
                                <a:srgbClr val="836967"/>
                              </a:solidFill>
                              <a:latin typeface="Cambria Math" panose="02040503050406030204" pitchFamily="18" charset="0"/>
                            </a:rPr>
                          </m:ctrlPr>
                        </m:dPr>
                        <m:e>
                          <m:f>
                            <m:fPr>
                              <m:ctrlPr>
                                <a:rPr lang="en-US" i="1">
                                  <a:solidFill>
                                    <a:srgbClr val="836967"/>
                                  </a:solidFill>
                                  <a:latin typeface="Cambria Math" panose="02040503050406030204" pitchFamily="18" charset="0"/>
                                </a:rPr>
                              </m:ctrlPr>
                            </m:fPr>
                            <m:num>
                              <m:r>
                                <a:rPr lang="en-US" i="1">
                                  <a:latin typeface="Cambria Math" panose="02040503050406030204" pitchFamily="18" charset="0"/>
                                </a:rPr>
                                <m:t>𝑑</m:t>
                              </m:r>
                              <m:sSub>
                                <m:sSubPr>
                                  <m:ctrlPr>
                                    <a:rPr lang="en-US" i="1">
                                      <a:solidFill>
                                        <a:srgbClr val="836967"/>
                                      </a:solidFill>
                                      <a:latin typeface="Cambria Math" panose="02040503050406030204" pitchFamily="18" charset="0"/>
                                    </a:rPr>
                                  </m:ctrlPr>
                                </m:sSubPr>
                                <m:e>
                                  <m:r>
                                    <a:rPr lang="en-US" i="1">
                                      <a:latin typeface="Cambria Math" panose="02040503050406030204" pitchFamily="18" charset="0"/>
                                    </a:rPr>
                                    <m:t>𝑉</m:t>
                                  </m:r>
                                </m:e>
                                <m:sub>
                                  <m:r>
                                    <a:rPr lang="en-US" i="1">
                                      <a:latin typeface="Cambria Math" panose="02040503050406030204" pitchFamily="18" charset="0"/>
                                    </a:rPr>
                                    <m:t>𝑁</m:t>
                                  </m:r>
                                </m:sub>
                              </m:sSub>
                            </m:num>
                            <m:den>
                              <m:r>
                                <a:rPr lang="en-US" i="1">
                                  <a:latin typeface="Cambria Math" panose="02040503050406030204" pitchFamily="18" charset="0"/>
                                </a:rPr>
                                <m:t>𝑑𝑡</m:t>
                              </m:r>
                            </m:den>
                          </m:f>
                        </m:e>
                      </m:d>
                    </m:oMath>
                  </m:oMathPara>
                </a14:m>
                <a:endParaRPr lang="en-US" dirty="0"/>
              </a:p>
            </p:txBody>
          </p:sp>
        </mc:Choice>
        <mc:Fallback xmlns="">
          <p:sp>
            <p:nvSpPr>
              <p:cNvPr id="10" name="TextBox 9">
                <a:extLst>
                  <a:ext uri="{FF2B5EF4-FFF2-40B4-BE49-F238E27FC236}">
                    <a16:creationId xmlns:a16="http://schemas.microsoft.com/office/drawing/2014/main" id="{D69D703B-0D7E-FDF5-B617-9180DF4AB701}"/>
                  </a:ext>
                </a:extLst>
              </p:cNvPr>
              <p:cNvSpPr txBox="1">
                <a:spLocks noRot="1" noChangeAspect="1" noMove="1" noResize="1" noEditPoints="1" noAdjustHandles="1" noChangeArrowheads="1" noChangeShapeType="1" noTextEdit="1"/>
              </p:cNvSpPr>
              <p:nvPr/>
            </p:nvSpPr>
            <p:spPr>
              <a:xfrm>
                <a:off x="5320425" y="3429000"/>
                <a:ext cx="2285524" cy="714683"/>
              </a:xfrm>
              <a:prstGeom prst="rect">
                <a:avLst/>
              </a:prstGeom>
              <a:blipFill>
                <a:blip r:embed="rId5"/>
                <a:stretch>
                  <a:fillRect/>
                </a:stretch>
              </a:blipFill>
            </p:spPr>
            <p:txBody>
              <a:bodyPr/>
              <a:lstStyle/>
              <a:p>
                <a:r>
                  <a:rPr lang="en-US">
                    <a:noFill/>
                  </a:rPr>
                  <a:t> </a:t>
                </a:r>
              </a:p>
            </p:txBody>
          </p:sp>
        </mc:Fallback>
      </mc:AlternateContent>
      <p:pic>
        <p:nvPicPr>
          <p:cNvPr id="12" name="Picture 11" descr="A diagram of a group of objects&#10;&#10;AI-generated content may be incorrect.">
            <a:extLst>
              <a:ext uri="{FF2B5EF4-FFF2-40B4-BE49-F238E27FC236}">
                <a16:creationId xmlns:a16="http://schemas.microsoft.com/office/drawing/2014/main" id="{15A58140-0B1F-B3D9-9E4B-532D0AD1C6A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620125" y="2416281"/>
            <a:ext cx="2733675" cy="1838325"/>
          </a:xfrm>
          <a:prstGeom prst="rect">
            <a:avLst/>
          </a:prstGeom>
        </p:spPr>
      </p:pic>
      <p:sp>
        <p:nvSpPr>
          <p:cNvPr id="13" name="TextBox 12">
            <a:extLst>
              <a:ext uri="{FF2B5EF4-FFF2-40B4-BE49-F238E27FC236}">
                <a16:creationId xmlns:a16="http://schemas.microsoft.com/office/drawing/2014/main" id="{C07F73AF-A6CF-4184-0DCB-2E66837C296C}"/>
              </a:ext>
            </a:extLst>
          </p:cNvPr>
          <p:cNvSpPr txBox="1"/>
          <p:nvPr/>
        </p:nvSpPr>
        <p:spPr>
          <a:xfrm>
            <a:off x="4940613" y="4929240"/>
            <a:ext cx="4292653" cy="1477328"/>
          </a:xfrm>
          <a:prstGeom prst="rect">
            <a:avLst/>
          </a:prstGeom>
          <a:noFill/>
        </p:spPr>
        <p:txBody>
          <a:bodyPr wrap="square" rtlCol="0">
            <a:spAutoFit/>
          </a:bodyPr>
          <a:lstStyle/>
          <a:p>
            <a:r>
              <a:rPr lang="en-US" dirty="0"/>
              <a:t>Goal of CM modeling is to concentrate only on CM voltages (neutral voltages) and CM currents and eliminate elements of the circuit that do not impact the CM circuit solution.</a:t>
            </a:r>
          </a:p>
        </p:txBody>
      </p:sp>
      <p:sp>
        <p:nvSpPr>
          <p:cNvPr id="14" name="Arrow: Right 13">
            <a:extLst>
              <a:ext uri="{FF2B5EF4-FFF2-40B4-BE49-F238E27FC236}">
                <a16:creationId xmlns:a16="http://schemas.microsoft.com/office/drawing/2014/main" id="{01AC5E81-A004-3F97-60E6-3537F137D149}"/>
              </a:ext>
            </a:extLst>
          </p:cNvPr>
          <p:cNvSpPr/>
          <p:nvPr/>
        </p:nvSpPr>
        <p:spPr>
          <a:xfrm>
            <a:off x="4522589" y="2997099"/>
            <a:ext cx="797836" cy="569061"/>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rrow: Right 14">
            <a:extLst>
              <a:ext uri="{FF2B5EF4-FFF2-40B4-BE49-F238E27FC236}">
                <a16:creationId xmlns:a16="http://schemas.microsoft.com/office/drawing/2014/main" id="{93220599-8B41-AA85-99FC-F6EA3AF19918}"/>
              </a:ext>
            </a:extLst>
          </p:cNvPr>
          <p:cNvSpPr/>
          <p:nvPr/>
        </p:nvSpPr>
        <p:spPr>
          <a:xfrm>
            <a:off x="7681079" y="3000909"/>
            <a:ext cx="797836" cy="569061"/>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41EFF7E8-7DE7-4ACD-4982-0ED7A1594982}"/>
              </a:ext>
            </a:extLst>
          </p:cNvPr>
          <p:cNvSpPr txBox="1"/>
          <p:nvPr/>
        </p:nvSpPr>
        <p:spPr>
          <a:xfrm>
            <a:off x="1200150" y="5257964"/>
            <a:ext cx="3116559" cy="369332"/>
          </a:xfrm>
          <a:prstGeom prst="rect">
            <a:avLst/>
          </a:prstGeom>
          <a:noFill/>
        </p:spPr>
        <p:txBody>
          <a:bodyPr wrap="none" rtlCol="0">
            <a:spAutoFit/>
          </a:bodyPr>
          <a:lstStyle/>
          <a:p>
            <a:r>
              <a:rPr lang="en-US" dirty="0"/>
              <a:t>Combined CM and DM model</a:t>
            </a:r>
          </a:p>
        </p:txBody>
      </p:sp>
      <p:sp>
        <p:nvSpPr>
          <p:cNvPr id="17" name="TextBox 16">
            <a:extLst>
              <a:ext uri="{FF2B5EF4-FFF2-40B4-BE49-F238E27FC236}">
                <a16:creationId xmlns:a16="http://schemas.microsoft.com/office/drawing/2014/main" id="{36E58F34-C235-FB96-118E-35971C99D7CC}"/>
              </a:ext>
            </a:extLst>
          </p:cNvPr>
          <p:cNvSpPr txBox="1"/>
          <p:nvPr/>
        </p:nvSpPr>
        <p:spPr>
          <a:xfrm>
            <a:off x="9146073" y="4302994"/>
            <a:ext cx="1672253" cy="369332"/>
          </a:xfrm>
          <a:prstGeom prst="rect">
            <a:avLst/>
          </a:prstGeom>
          <a:noFill/>
        </p:spPr>
        <p:txBody>
          <a:bodyPr wrap="none" rtlCol="0">
            <a:spAutoFit/>
          </a:bodyPr>
          <a:lstStyle/>
          <a:p>
            <a:r>
              <a:rPr lang="en-US" dirty="0"/>
              <a:t>CM only model</a:t>
            </a:r>
          </a:p>
        </p:txBody>
      </p:sp>
    </p:spTree>
    <p:extLst>
      <p:ext uri="{BB962C8B-B14F-4D97-AF65-F5344CB8AC3E}">
        <p14:creationId xmlns:p14="http://schemas.microsoft.com/office/powerpoint/2010/main" val="1289535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8B9712-DA3F-A21E-ED61-C5F9AA2B6E35}"/>
              </a:ext>
            </a:extLst>
          </p:cNvPr>
          <p:cNvSpPr>
            <a:spLocks noGrp="1"/>
          </p:cNvSpPr>
          <p:nvPr>
            <p:ph type="title"/>
          </p:nvPr>
        </p:nvSpPr>
        <p:spPr/>
        <p:txBody>
          <a:bodyPr/>
          <a:lstStyle/>
          <a:p>
            <a:r>
              <a:rPr lang="en-US" dirty="0"/>
              <a:t>Common Mode lumped parameter model of inline resistors</a:t>
            </a:r>
          </a:p>
        </p:txBody>
      </p:sp>
      <p:sp>
        <p:nvSpPr>
          <p:cNvPr id="4" name="Date Placeholder 3">
            <a:extLst>
              <a:ext uri="{FF2B5EF4-FFF2-40B4-BE49-F238E27FC236}">
                <a16:creationId xmlns:a16="http://schemas.microsoft.com/office/drawing/2014/main" id="{F46D5C1B-70DE-8FF0-0C64-A1A1FAE4DE4E}"/>
              </a:ext>
            </a:extLst>
          </p:cNvPr>
          <p:cNvSpPr>
            <a:spLocks noGrp="1"/>
          </p:cNvSpPr>
          <p:nvPr>
            <p:ph type="dt" sz="half" idx="10"/>
          </p:nvPr>
        </p:nvSpPr>
        <p:spPr/>
        <p:txBody>
          <a:bodyPr/>
          <a:lstStyle/>
          <a:p>
            <a:r>
              <a:rPr lang="en-US"/>
              <a:t>4/4/2025</a:t>
            </a:r>
          </a:p>
        </p:txBody>
      </p:sp>
      <p:sp>
        <p:nvSpPr>
          <p:cNvPr id="5" name="Slide Number Placeholder 4">
            <a:extLst>
              <a:ext uri="{FF2B5EF4-FFF2-40B4-BE49-F238E27FC236}">
                <a16:creationId xmlns:a16="http://schemas.microsoft.com/office/drawing/2014/main" id="{54AA15D8-BDE1-098D-12B7-363BC6FF0578}"/>
              </a:ext>
            </a:extLst>
          </p:cNvPr>
          <p:cNvSpPr>
            <a:spLocks noGrp="1"/>
          </p:cNvSpPr>
          <p:nvPr>
            <p:ph type="sldNum" sz="quarter" idx="12"/>
          </p:nvPr>
        </p:nvSpPr>
        <p:spPr/>
        <p:txBody>
          <a:bodyPr/>
          <a:lstStyle/>
          <a:p>
            <a:fld id="{13E3B7D2-2C23-477A-B7E5-64419E75BE45}" type="slidenum">
              <a:rPr lang="en-US" smtClean="0"/>
              <a:t>4</a:t>
            </a:fld>
            <a:endParaRPr lang="en-US"/>
          </a:p>
        </p:txBody>
      </p:sp>
      <p:pic>
        <p:nvPicPr>
          <p:cNvPr id="8" name="Picture 7" descr="A diagram of electrical wiring&#10;&#10;AI-generated content may be incorrect.">
            <a:extLst>
              <a:ext uri="{FF2B5EF4-FFF2-40B4-BE49-F238E27FC236}">
                <a16:creationId xmlns:a16="http://schemas.microsoft.com/office/drawing/2014/main" id="{B07CB1BC-ADEA-4F86-E155-464DA270A5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0525" y="2181383"/>
            <a:ext cx="3873505" cy="2995613"/>
          </a:xfrm>
          <a:prstGeom prst="rect">
            <a:avLst/>
          </a:prstGeom>
        </p:spPr>
      </p:pic>
      <p:pic>
        <p:nvPicPr>
          <p:cNvPr id="10" name="Picture 9" descr="A diagram of a grounding circuit&#10;&#10;AI-generated content may be incorrect.">
            <a:extLst>
              <a:ext uri="{FF2B5EF4-FFF2-40B4-BE49-F238E27FC236}">
                <a16:creationId xmlns:a16="http://schemas.microsoft.com/office/drawing/2014/main" id="{17E71426-53A4-43D8-8EC4-D3DD80D7E38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37345" y="2662237"/>
            <a:ext cx="2381250" cy="1533525"/>
          </a:xfrm>
          <a:prstGeom prst="rect">
            <a:avLst/>
          </a:prstGeom>
        </p:spPr>
      </p:pic>
      <p:sp>
        <p:nvSpPr>
          <p:cNvPr id="11" name="Arrow: Right 10">
            <a:extLst>
              <a:ext uri="{FF2B5EF4-FFF2-40B4-BE49-F238E27FC236}">
                <a16:creationId xmlns:a16="http://schemas.microsoft.com/office/drawing/2014/main" id="{6F623683-A000-2BE1-B02C-BF1555CB9805}"/>
              </a:ext>
            </a:extLst>
          </p:cNvPr>
          <p:cNvSpPr/>
          <p:nvPr/>
        </p:nvSpPr>
        <p:spPr>
          <a:xfrm>
            <a:off x="4522589" y="2997099"/>
            <a:ext cx="797836" cy="569061"/>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Right 11">
            <a:extLst>
              <a:ext uri="{FF2B5EF4-FFF2-40B4-BE49-F238E27FC236}">
                <a16:creationId xmlns:a16="http://schemas.microsoft.com/office/drawing/2014/main" id="{6945AE5B-223F-BC5C-6B0E-70AA293FECF3}"/>
              </a:ext>
            </a:extLst>
          </p:cNvPr>
          <p:cNvSpPr/>
          <p:nvPr/>
        </p:nvSpPr>
        <p:spPr>
          <a:xfrm>
            <a:off x="7681079" y="3000909"/>
            <a:ext cx="797836" cy="569061"/>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F11A271D-FC2B-D522-D051-71F6C70B0B8F}"/>
                  </a:ext>
                </a:extLst>
              </p:cNvPr>
              <p:cNvSpPr txBox="1"/>
              <p:nvPr/>
            </p:nvSpPr>
            <p:spPr>
              <a:xfrm>
                <a:off x="5296215" y="1629339"/>
                <a:ext cx="2631757" cy="1799660"/>
              </a:xfrm>
              <a:prstGeom prst="rect">
                <a:avLst/>
              </a:prstGeom>
              <a:noFill/>
            </p:spPr>
            <p:txBody>
              <a:bodyPr wrap="square">
                <a:spAutoFit/>
              </a:bodyPr>
              <a:lstStyle/>
              <a:p>
                <a:pPr marL="0" marR="0">
                  <a:lnSpc>
                    <a:spcPct val="115000"/>
                  </a:lnSpc>
                  <a:spcAft>
                    <a:spcPts val="800"/>
                  </a:spcAft>
                  <a:buNone/>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 </a:t>
                </a:r>
              </a:p>
              <a:p>
                <a:pPr marL="0" marR="0">
                  <a:lnSpc>
                    <a:spcPct val="115000"/>
                  </a:lnSpc>
                  <a:spcAft>
                    <a:spcPts val="800"/>
                  </a:spcAft>
                  <a:buNone/>
                </a:pPr>
                <a14:m>
                  <m:oMathPara xmlns:m="http://schemas.openxmlformats.org/officeDocument/2006/math">
                    <m:oMathParaPr>
                      <m:jc m:val="centerGroup"/>
                    </m:oMathParaPr>
                    <m:oMath xmlns:m="http://schemas.openxmlformats.org/officeDocument/2006/math">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𝑉</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a</m:t>
                          </m:r>
                          <m:r>
                            <a:rPr lang="en-US" sz="1800" i="1" kern="100">
                              <a:effectLst/>
                              <a:latin typeface="Cambria Math" panose="02040503050406030204" pitchFamily="18" charset="0"/>
                              <a:ea typeface="Aptos" panose="020B0004020202020204" pitchFamily="34" charset="0"/>
                              <a:cs typeface="Times New Roman" panose="02020603050405020304" pitchFamily="18" charset="0"/>
                            </a:rPr>
                            <m:t>1</m:t>
                          </m:r>
                        </m:sub>
                      </m:sSub>
                      <m:r>
                        <a:rPr lang="en-US" sz="1800" i="1" kern="100">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𝑉</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a</m:t>
                          </m:r>
                          <m:r>
                            <a:rPr lang="en-US" sz="1800" i="1" kern="100">
                              <a:effectLst/>
                              <a:latin typeface="Cambria Math" panose="02040503050406030204" pitchFamily="18" charset="0"/>
                              <a:ea typeface="Aptos" panose="020B0004020202020204" pitchFamily="34" charset="0"/>
                              <a:cs typeface="Times New Roman" panose="02020603050405020304" pitchFamily="18" charset="0"/>
                            </a:rPr>
                            <m:t>2</m:t>
                          </m:r>
                        </m:sub>
                      </m:sSub>
                      <m:r>
                        <a:rPr lang="en-US" sz="1800" i="1" kern="100">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𝐼</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a</m:t>
                          </m:r>
                        </m:sub>
                      </m:sSub>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𝑅</m:t>
                          </m:r>
                        </m:e>
                        <m:sub>
                          <m:r>
                            <a:rPr lang="en-US" sz="1800" i="1" kern="100">
                              <a:effectLst/>
                              <a:latin typeface="Cambria Math" panose="02040503050406030204" pitchFamily="18" charset="0"/>
                              <a:ea typeface="Aptos" panose="020B0004020202020204" pitchFamily="34" charset="0"/>
                              <a:cs typeface="Times New Roman" panose="02020603050405020304" pitchFamily="18" charset="0"/>
                            </a:rPr>
                            <m:t>1</m:t>
                          </m:r>
                        </m:sub>
                      </m:sSub>
                    </m:oMath>
                  </m:oMathPara>
                </a14:m>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14:m>
                  <m:oMathPara xmlns:m="http://schemas.openxmlformats.org/officeDocument/2006/math">
                    <m:oMathParaPr>
                      <m:jc m:val="centerGroup"/>
                    </m:oMathParaPr>
                    <m:oMath xmlns:m="http://schemas.openxmlformats.org/officeDocument/2006/math">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𝑉</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b</m:t>
                          </m:r>
                          <m:r>
                            <a:rPr lang="en-US" sz="1800" i="1" kern="100">
                              <a:effectLst/>
                              <a:latin typeface="Cambria Math" panose="02040503050406030204" pitchFamily="18" charset="0"/>
                              <a:ea typeface="Aptos" panose="020B0004020202020204" pitchFamily="34" charset="0"/>
                              <a:cs typeface="Times New Roman" panose="02020603050405020304" pitchFamily="18" charset="0"/>
                            </a:rPr>
                            <m:t>1</m:t>
                          </m:r>
                        </m:sub>
                      </m:sSub>
                      <m:r>
                        <a:rPr lang="en-US" sz="1800" i="1" kern="100">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𝑉</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b</m:t>
                          </m:r>
                          <m:r>
                            <a:rPr lang="en-US" sz="1800" i="1" kern="100">
                              <a:effectLst/>
                              <a:latin typeface="Cambria Math" panose="02040503050406030204" pitchFamily="18" charset="0"/>
                              <a:ea typeface="Aptos" panose="020B0004020202020204" pitchFamily="34" charset="0"/>
                              <a:cs typeface="Times New Roman" panose="02020603050405020304" pitchFamily="18" charset="0"/>
                            </a:rPr>
                            <m:t>2</m:t>
                          </m:r>
                        </m:sub>
                      </m:sSub>
                      <m:r>
                        <a:rPr lang="en-US" sz="1800" i="1" kern="100">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𝐼</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b</m:t>
                          </m:r>
                        </m:sub>
                      </m:sSub>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𝑅</m:t>
                          </m:r>
                        </m:e>
                        <m:sub>
                          <m:r>
                            <a:rPr lang="en-US" sz="1800" i="1" kern="100">
                              <a:effectLst/>
                              <a:latin typeface="Cambria Math" panose="02040503050406030204" pitchFamily="18" charset="0"/>
                              <a:ea typeface="Aptos" panose="020B0004020202020204" pitchFamily="34" charset="0"/>
                              <a:cs typeface="Times New Roman" panose="02020603050405020304" pitchFamily="18" charset="0"/>
                            </a:rPr>
                            <m:t>1</m:t>
                          </m:r>
                        </m:sub>
                      </m:sSub>
                    </m:oMath>
                  </m:oMathPara>
                </a14:m>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pPr>
                <a14:m>
                  <m:oMathPara xmlns:m="http://schemas.openxmlformats.org/officeDocument/2006/math">
                    <m:oMathParaPr>
                      <m:jc m:val="centerGroup"/>
                    </m:oMathParaPr>
                    <m:oMath xmlns:m="http://schemas.openxmlformats.org/officeDocument/2006/math">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𝑉</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c</m:t>
                          </m:r>
                          <m:r>
                            <a:rPr lang="en-US" sz="1800" i="1" kern="100">
                              <a:effectLst/>
                              <a:latin typeface="Cambria Math" panose="02040503050406030204" pitchFamily="18" charset="0"/>
                              <a:ea typeface="Aptos" panose="020B0004020202020204" pitchFamily="34" charset="0"/>
                              <a:cs typeface="Times New Roman" panose="02020603050405020304" pitchFamily="18" charset="0"/>
                            </a:rPr>
                            <m:t>1</m:t>
                          </m:r>
                        </m:sub>
                      </m:sSub>
                      <m:r>
                        <a:rPr lang="en-US" sz="1800" i="1" kern="100">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𝑉</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c</m:t>
                          </m:r>
                          <m:r>
                            <a:rPr lang="en-US" sz="1800" i="1" kern="100">
                              <a:effectLst/>
                              <a:latin typeface="Cambria Math" panose="02040503050406030204" pitchFamily="18" charset="0"/>
                              <a:ea typeface="Aptos" panose="020B0004020202020204" pitchFamily="34" charset="0"/>
                              <a:cs typeface="Times New Roman" panose="02020603050405020304" pitchFamily="18" charset="0"/>
                            </a:rPr>
                            <m:t>2</m:t>
                          </m:r>
                        </m:sub>
                      </m:sSub>
                      <m:r>
                        <a:rPr lang="en-US" sz="1800" i="1" kern="100">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𝐼</m:t>
                          </m:r>
                        </m:e>
                        <m:sub>
                          <m:r>
                            <m:rPr>
                              <m:nor/>
                            </m:rPr>
                            <a:rPr lang="en-US" sz="1800" kern="100">
                              <a:effectLst/>
                              <a:latin typeface="Cambria Math" panose="02040503050406030204" pitchFamily="18" charset="0"/>
                              <a:ea typeface="Aptos" panose="020B0004020202020204" pitchFamily="34" charset="0"/>
                              <a:cs typeface="Times New Roman" panose="02020603050405020304" pitchFamily="18" charset="0"/>
                            </a:rPr>
                            <m:t>c</m:t>
                          </m:r>
                        </m:sub>
                      </m:sSub>
                      <m:sSub>
                        <m:sSubPr>
                          <m:ctrlPr>
                            <a:rPr lang="en-US" sz="18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800" i="1" kern="100">
                              <a:effectLst/>
                              <a:latin typeface="Cambria Math" panose="02040503050406030204" pitchFamily="18" charset="0"/>
                              <a:ea typeface="Aptos" panose="020B0004020202020204" pitchFamily="34" charset="0"/>
                              <a:cs typeface="Times New Roman" panose="02020603050405020304" pitchFamily="18" charset="0"/>
                            </a:rPr>
                            <m:t>𝑅</m:t>
                          </m:r>
                        </m:e>
                        <m:sub>
                          <m:r>
                            <a:rPr lang="en-US" sz="1800" i="1" kern="100">
                              <a:effectLst/>
                              <a:latin typeface="Cambria Math" panose="02040503050406030204" pitchFamily="18" charset="0"/>
                              <a:ea typeface="Aptos" panose="020B0004020202020204" pitchFamily="34" charset="0"/>
                              <a:cs typeface="Times New Roman" panose="02020603050405020304" pitchFamily="18" charset="0"/>
                            </a:rPr>
                            <m:t>1</m:t>
                          </m:r>
                        </m:sub>
                      </m:sSub>
                    </m:oMath>
                  </m:oMathPara>
                </a14:m>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p:txBody>
          </p:sp>
        </mc:Choice>
        <mc:Fallback xmlns="">
          <p:sp>
            <p:nvSpPr>
              <p:cNvPr id="14" name="TextBox 13">
                <a:extLst>
                  <a:ext uri="{FF2B5EF4-FFF2-40B4-BE49-F238E27FC236}">
                    <a16:creationId xmlns:a16="http://schemas.microsoft.com/office/drawing/2014/main" id="{F11A271D-FC2B-D522-D051-71F6C70B0B8F}"/>
                  </a:ext>
                </a:extLst>
              </p:cNvPr>
              <p:cNvSpPr txBox="1">
                <a:spLocks noRot="1" noChangeAspect="1" noMove="1" noResize="1" noEditPoints="1" noAdjustHandles="1" noChangeArrowheads="1" noChangeShapeType="1" noTextEdit="1"/>
              </p:cNvSpPr>
              <p:nvPr/>
            </p:nvSpPr>
            <p:spPr>
              <a:xfrm>
                <a:off x="5296215" y="1629339"/>
                <a:ext cx="2631757" cy="1799660"/>
              </a:xfrm>
              <a:prstGeom prst="rect">
                <a:avLst/>
              </a:prstGeom>
              <a:blipFill>
                <a:blip r:embed="rId4"/>
                <a:stretch>
                  <a:fillRect/>
                </a:stretch>
              </a:blipFill>
            </p:spPr>
            <p:txBody>
              <a:bodyPr/>
              <a:lstStyle/>
              <a:p>
                <a:r>
                  <a:rPr lang="en-US">
                    <a:noFill/>
                  </a:rPr>
                  <a:t> </a:t>
                </a:r>
              </a:p>
            </p:txBody>
          </p:sp>
        </mc:Fallback>
      </mc:AlternateContent>
      <p:pic>
        <p:nvPicPr>
          <p:cNvPr id="26" name="Picture 25">
            <a:extLst>
              <a:ext uri="{FF2B5EF4-FFF2-40B4-BE49-F238E27FC236}">
                <a16:creationId xmlns:a16="http://schemas.microsoft.com/office/drawing/2014/main" id="{2648267F-9CF1-FB82-431E-53AF5064A23F}"/>
              </a:ext>
            </a:extLst>
          </p:cNvPr>
          <p:cNvPicPr>
            <a:picLocks noChangeAspect="1"/>
          </p:cNvPicPr>
          <p:nvPr/>
        </p:nvPicPr>
        <p:blipFill>
          <a:blip r:embed="rId5"/>
          <a:srcRect l="12522" r="13418" b="7646"/>
          <a:stretch/>
        </p:blipFill>
        <p:spPr>
          <a:xfrm>
            <a:off x="4544697" y="3679189"/>
            <a:ext cx="4411980" cy="439135"/>
          </a:xfrm>
          <a:prstGeom prst="rect">
            <a:avLst/>
          </a:prstGeom>
        </p:spPr>
      </p:pic>
      <mc:AlternateContent xmlns:mc="http://schemas.openxmlformats.org/markup-compatibility/2006" xmlns:a14="http://schemas.microsoft.com/office/drawing/2010/main">
        <mc:Choice Requires="a14">
          <p:sp>
            <p:nvSpPr>
              <p:cNvPr id="28" name="TextBox 27">
                <a:extLst>
                  <a:ext uri="{FF2B5EF4-FFF2-40B4-BE49-F238E27FC236}">
                    <a16:creationId xmlns:a16="http://schemas.microsoft.com/office/drawing/2014/main" id="{7E5AE64D-98E7-BC0D-9782-93DFC355F1B6}"/>
                  </a:ext>
                </a:extLst>
              </p:cNvPr>
              <p:cNvSpPr txBox="1"/>
              <p:nvPr/>
            </p:nvSpPr>
            <p:spPr>
              <a:xfrm>
                <a:off x="4946259" y="4195762"/>
                <a:ext cx="3290887" cy="1596463"/>
              </a:xfrm>
              <a:prstGeom prst="rect">
                <a:avLst/>
              </a:prstGeom>
              <a:noFill/>
            </p:spPr>
            <p:txBody>
              <a:bodyPr wrap="square">
                <a:spAutoFit/>
              </a:bodyPr>
              <a:lstStyle/>
              <a:p>
                <a:pPr marL="0" marR="0">
                  <a:lnSpc>
                    <a:spcPct val="115000"/>
                  </a:lnSpc>
                  <a:spcAft>
                    <a:spcPts val="800"/>
                  </a:spcAft>
                  <a:buNone/>
                </a:pPr>
                <a14:m>
                  <m:oMathPara xmlns:m="http://schemas.openxmlformats.org/officeDocument/2006/math">
                    <m:oMathParaPr>
                      <m:jc m:val="centerGroup"/>
                    </m:oMathParaPr>
                    <m:oMath xmlns:m="http://schemas.openxmlformats.org/officeDocument/2006/math">
                      <m:sSub>
                        <m:sSubPr>
                          <m:ctrlPr>
                            <a:rPr lang="en-US" sz="1400" i="1" kern="100" smtClean="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400" i="1" kern="100">
                              <a:effectLst/>
                              <a:latin typeface="Cambria Math" panose="02040503050406030204" pitchFamily="18" charset="0"/>
                              <a:ea typeface="Aptos" panose="020B0004020202020204" pitchFamily="34" charset="0"/>
                              <a:cs typeface="Times New Roman" panose="02020603050405020304" pitchFamily="18" charset="0"/>
                            </a:rPr>
                            <m:t>𝑉</m:t>
                          </m:r>
                        </m:e>
                        <m:sub>
                          <m:r>
                            <a:rPr lang="en-US" sz="1400" i="1" kern="100">
                              <a:effectLst/>
                              <a:latin typeface="Cambria Math" panose="02040503050406030204" pitchFamily="18" charset="0"/>
                              <a:ea typeface="Aptos" panose="020B0004020202020204" pitchFamily="34" charset="0"/>
                              <a:cs typeface="Times New Roman" panose="02020603050405020304" pitchFamily="18" charset="0"/>
                            </a:rPr>
                            <m:t>𝑛</m:t>
                          </m:r>
                          <m:r>
                            <a:rPr lang="en-US" sz="1400" i="1" kern="100">
                              <a:effectLst/>
                              <a:latin typeface="Cambria Math" panose="02040503050406030204" pitchFamily="18" charset="0"/>
                              <a:ea typeface="Aptos" panose="020B0004020202020204" pitchFamily="34" charset="0"/>
                              <a:cs typeface="Times New Roman" panose="02020603050405020304" pitchFamily="18" charset="0"/>
                            </a:rPr>
                            <m:t>1</m:t>
                          </m:r>
                        </m:sub>
                      </m:sSub>
                      <m:r>
                        <a:rPr lang="en-US" sz="1400" i="1" kern="100">
                          <a:effectLst/>
                          <a:latin typeface="Cambria Math" panose="02040503050406030204" pitchFamily="18" charset="0"/>
                          <a:ea typeface="Aptos" panose="020B0004020202020204" pitchFamily="34" charset="0"/>
                          <a:cs typeface="Times New Roman" panose="02020603050405020304" pitchFamily="18" charset="0"/>
                        </a:rPr>
                        <m:t>=</m:t>
                      </m:r>
                      <m:f>
                        <m:fPr>
                          <m:ctrlPr>
                            <a:rPr lang="en-US" sz="1400" i="1" kern="100">
                              <a:effectLst/>
                              <a:latin typeface="Cambria Math" panose="02040503050406030204" pitchFamily="18" charset="0"/>
                              <a:ea typeface="Aptos" panose="020B0004020202020204" pitchFamily="34" charset="0"/>
                              <a:cs typeface="Times New Roman" panose="02020603050405020304" pitchFamily="18" charset="0"/>
                            </a:rPr>
                          </m:ctrlPr>
                        </m:fPr>
                        <m:num>
                          <m:r>
                            <a:rPr lang="en-US" sz="1400" i="1" kern="100">
                              <a:effectLst/>
                              <a:latin typeface="Cambria Math" panose="02040503050406030204" pitchFamily="18" charset="0"/>
                              <a:ea typeface="Aptos" panose="020B0004020202020204" pitchFamily="34" charset="0"/>
                              <a:cs typeface="Times New Roman" panose="02020603050405020304" pitchFamily="18" charset="0"/>
                            </a:rPr>
                            <m:t>1</m:t>
                          </m:r>
                        </m:num>
                        <m:den>
                          <m:r>
                            <a:rPr lang="en-US" sz="1400" i="1" kern="100">
                              <a:effectLst/>
                              <a:latin typeface="Cambria Math" panose="02040503050406030204" pitchFamily="18" charset="0"/>
                              <a:ea typeface="Aptos" panose="020B0004020202020204" pitchFamily="34" charset="0"/>
                              <a:cs typeface="Times New Roman" panose="02020603050405020304" pitchFamily="18" charset="0"/>
                            </a:rPr>
                            <m:t>3</m:t>
                          </m:r>
                        </m:den>
                      </m:f>
                      <m:d>
                        <m:dPr>
                          <m:ctrlPr>
                            <a:rPr lang="en-US" sz="1400" i="1" kern="100">
                              <a:effectLst/>
                              <a:latin typeface="Cambria Math" panose="02040503050406030204" pitchFamily="18" charset="0"/>
                              <a:ea typeface="Aptos" panose="020B0004020202020204" pitchFamily="34" charset="0"/>
                              <a:cs typeface="Times New Roman" panose="02020603050405020304" pitchFamily="18" charset="0"/>
                            </a:rPr>
                          </m:ctrlPr>
                        </m:dPr>
                        <m:e>
                          <m:sSub>
                            <m:sSubPr>
                              <m:ctrlPr>
                                <a:rPr lang="en-US" sz="14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400" i="1" kern="100">
                                  <a:effectLst/>
                                  <a:latin typeface="Cambria Math" panose="02040503050406030204" pitchFamily="18" charset="0"/>
                                  <a:ea typeface="Aptos" panose="020B0004020202020204" pitchFamily="34" charset="0"/>
                                  <a:cs typeface="Times New Roman" panose="02020603050405020304" pitchFamily="18" charset="0"/>
                                </a:rPr>
                                <m:t>𝑉</m:t>
                              </m:r>
                            </m:e>
                            <m:sub>
                              <m:r>
                                <m:rPr>
                                  <m:nor/>
                                </m:rPr>
                                <a:rPr lang="en-US" sz="1400" kern="100">
                                  <a:effectLst/>
                                  <a:latin typeface="Cambria Math" panose="02040503050406030204" pitchFamily="18" charset="0"/>
                                  <a:ea typeface="Aptos" panose="020B0004020202020204" pitchFamily="34" charset="0"/>
                                  <a:cs typeface="Times New Roman" panose="02020603050405020304" pitchFamily="18" charset="0"/>
                                </a:rPr>
                                <m:t>a</m:t>
                              </m:r>
                              <m:r>
                                <a:rPr lang="en-US" sz="1400" i="1" kern="100">
                                  <a:effectLst/>
                                  <a:latin typeface="Cambria Math" panose="02040503050406030204" pitchFamily="18" charset="0"/>
                                  <a:ea typeface="Aptos" panose="020B0004020202020204" pitchFamily="34" charset="0"/>
                                  <a:cs typeface="Times New Roman" panose="02020603050405020304" pitchFamily="18" charset="0"/>
                                </a:rPr>
                                <m:t>1</m:t>
                              </m:r>
                            </m:sub>
                          </m:sSub>
                          <m:r>
                            <a:rPr lang="en-US" sz="1400" i="1" kern="100">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n-US" sz="14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400" i="1" kern="100">
                                  <a:effectLst/>
                                  <a:latin typeface="Cambria Math" panose="02040503050406030204" pitchFamily="18" charset="0"/>
                                  <a:ea typeface="Aptos" panose="020B0004020202020204" pitchFamily="34" charset="0"/>
                                  <a:cs typeface="Times New Roman" panose="02020603050405020304" pitchFamily="18" charset="0"/>
                                </a:rPr>
                                <m:t>𝑉</m:t>
                              </m:r>
                            </m:e>
                            <m:sub>
                              <m:r>
                                <m:rPr>
                                  <m:nor/>
                                </m:rPr>
                                <a:rPr lang="en-US" sz="1400" kern="100">
                                  <a:effectLst/>
                                  <a:latin typeface="Cambria Math" panose="02040503050406030204" pitchFamily="18" charset="0"/>
                                  <a:ea typeface="Aptos" panose="020B0004020202020204" pitchFamily="34" charset="0"/>
                                  <a:cs typeface="Times New Roman" panose="02020603050405020304" pitchFamily="18" charset="0"/>
                                </a:rPr>
                                <m:t>b</m:t>
                              </m:r>
                              <m:r>
                                <a:rPr lang="en-US" sz="1400" i="1" kern="100">
                                  <a:effectLst/>
                                  <a:latin typeface="Cambria Math" panose="02040503050406030204" pitchFamily="18" charset="0"/>
                                  <a:ea typeface="Aptos" panose="020B0004020202020204" pitchFamily="34" charset="0"/>
                                  <a:cs typeface="Times New Roman" panose="02020603050405020304" pitchFamily="18" charset="0"/>
                                </a:rPr>
                                <m:t>1</m:t>
                              </m:r>
                            </m:sub>
                          </m:sSub>
                          <m:r>
                            <a:rPr lang="en-US" sz="1400" i="1" kern="100">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n-US" sz="14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400" i="1" kern="100">
                                  <a:effectLst/>
                                  <a:latin typeface="Cambria Math" panose="02040503050406030204" pitchFamily="18" charset="0"/>
                                  <a:ea typeface="Aptos" panose="020B0004020202020204" pitchFamily="34" charset="0"/>
                                  <a:cs typeface="Times New Roman" panose="02020603050405020304" pitchFamily="18" charset="0"/>
                                </a:rPr>
                                <m:t>𝑉</m:t>
                              </m:r>
                            </m:e>
                            <m:sub>
                              <m:r>
                                <m:rPr>
                                  <m:nor/>
                                </m:rPr>
                                <a:rPr lang="en-US" sz="1400" kern="100">
                                  <a:effectLst/>
                                  <a:latin typeface="Cambria Math" panose="02040503050406030204" pitchFamily="18" charset="0"/>
                                  <a:ea typeface="Aptos" panose="020B0004020202020204" pitchFamily="34" charset="0"/>
                                  <a:cs typeface="Times New Roman" panose="02020603050405020304" pitchFamily="18" charset="0"/>
                                </a:rPr>
                                <m:t>c</m:t>
                              </m:r>
                              <m:r>
                                <a:rPr lang="en-US" sz="1400" i="1" kern="100">
                                  <a:effectLst/>
                                  <a:latin typeface="Cambria Math" panose="02040503050406030204" pitchFamily="18" charset="0"/>
                                  <a:ea typeface="Aptos" panose="020B0004020202020204" pitchFamily="34" charset="0"/>
                                  <a:cs typeface="Times New Roman" panose="02020603050405020304" pitchFamily="18" charset="0"/>
                                </a:rPr>
                                <m:t>1</m:t>
                              </m:r>
                            </m:sub>
                          </m:sSub>
                        </m:e>
                      </m:d>
                    </m:oMath>
                  </m:oMathPara>
                </a14:m>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14:m>
                  <m:oMathPara xmlns:m="http://schemas.openxmlformats.org/officeDocument/2006/math">
                    <m:oMathParaPr>
                      <m:jc m:val="centerGroup"/>
                    </m:oMathParaPr>
                    <m:oMath xmlns:m="http://schemas.openxmlformats.org/officeDocument/2006/math">
                      <m:sSub>
                        <m:sSubPr>
                          <m:ctrlPr>
                            <a:rPr lang="en-US" sz="14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400" i="1" kern="100">
                              <a:effectLst/>
                              <a:latin typeface="Cambria Math" panose="02040503050406030204" pitchFamily="18" charset="0"/>
                              <a:ea typeface="Aptos" panose="020B0004020202020204" pitchFamily="34" charset="0"/>
                              <a:cs typeface="Times New Roman" panose="02020603050405020304" pitchFamily="18" charset="0"/>
                            </a:rPr>
                            <m:t>𝑉</m:t>
                          </m:r>
                        </m:e>
                        <m:sub>
                          <m:r>
                            <a:rPr lang="en-US" sz="1400" i="1" kern="100">
                              <a:effectLst/>
                              <a:latin typeface="Cambria Math" panose="02040503050406030204" pitchFamily="18" charset="0"/>
                              <a:ea typeface="Aptos" panose="020B0004020202020204" pitchFamily="34" charset="0"/>
                              <a:cs typeface="Times New Roman" panose="02020603050405020304" pitchFamily="18" charset="0"/>
                            </a:rPr>
                            <m:t>𝑛</m:t>
                          </m:r>
                          <m:r>
                            <a:rPr lang="en-US" sz="1400" i="1" kern="100">
                              <a:effectLst/>
                              <a:latin typeface="Cambria Math" panose="02040503050406030204" pitchFamily="18" charset="0"/>
                              <a:ea typeface="Aptos" panose="020B0004020202020204" pitchFamily="34" charset="0"/>
                              <a:cs typeface="Times New Roman" panose="02020603050405020304" pitchFamily="18" charset="0"/>
                            </a:rPr>
                            <m:t>2</m:t>
                          </m:r>
                        </m:sub>
                      </m:sSub>
                      <m:r>
                        <a:rPr lang="en-US" sz="1400" i="1" kern="100">
                          <a:effectLst/>
                          <a:latin typeface="Cambria Math" panose="02040503050406030204" pitchFamily="18" charset="0"/>
                          <a:ea typeface="Aptos" panose="020B0004020202020204" pitchFamily="34" charset="0"/>
                          <a:cs typeface="Times New Roman" panose="02020603050405020304" pitchFamily="18" charset="0"/>
                        </a:rPr>
                        <m:t>=</m:t>
                      </m:r>
                      <m:f>
                        <m:fPr>
                          <m:ctrlPr>
                            <a:rPr lang="en-US" sz="1400" i="1" kern="100">
                              <a:effectLst/>
                              <a:latin typeface="Cambria Math" panose="02040503050406030204" pitchFamily="18" charset="0"/>
                              <a:ea typeface="Aptos" panose="020B0004020202020204" pitchFamily="34" charset="0"/>
                              <a:cs typeface="Times New Roman" panose="02020603050405020304" pitchFamily="18" charset="0"/>
                            </a:rPr>
                          </m:ctrlPr>
                        </m:fPr>
                        <m:num>
                          <m:r>
                            <a:rPr lang="en-US" sz="1400" i="1" kern="100">
                              <a:effectLst/>
                              <a:latin typeface="Cambria Math" panose="02040503050406030204" pitchFamily="18" charset="0"/>
                              <a:ea typeface="Aptos" panose="020B0004020202020204" pitchFamily="34" charset="0"/>
                              <a:cs typeface="Times New Roman" panose="02020603050405020304" pitchFamily="18" charset="0"/>
                            </a:rPr>
                            <m:t>1</m:t>
                          </m:r>
                        </m:num>
                        <m:den>
                          <m:r>
                            <a:rPr lang="en-US" sz="1400" i="1" kern="100">
                              <a:effectLst/>
                              <a:latin typeface="Cambria Math" panose="02040503050406030204" pitchFamily="18" charset="0"/>
                              <a:ea typeface="Aptos" panose="020B0004020202020204" pitchFamily="34" charset="0"/>
                              <a:cs typeface="Times New Roman" panose="02020603050405020304" pitchFamily="18" charset="0"/>
                            </a:rPr>
                            <m:t>3</m:t>
                          </m:r>
                        </m:den>
                      </m:f>
                      <m:d>
                        <m:dPr>
                          <m:ctrlPr>
                            <a:rPr lang="en-US" sz="1400" i="1" kern="100">
                              <a:effectLst/>
                              <a:latin typeface="Cambria Math" panose="02040503050406030204" pitchFamily="18" charset="0"/>
                              <a:ea typeface="Aptos" panose="020B0004020202020204" pitchFamily="34" charset="0"/>
                              <a:cs typeface="Times New Roman" panose="02020603050405020304" pitchFamily="18" charset="0"/>
                            </a:rPr>
                          </m:ctrlPr>
                        </m:dPr>
                        <m:e>
                          <m:sSub>
                            <m:sSubPr>
                              <m:ctrlPr>
                                <a:rPr lang="en-US" sz="14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400" i="1" kern="100">
                                  <a:effectLst/>
                                  <a:latin typeface="Cambria Math" panose="02040503050406030204" pitchFamily="18" charset="0"/>
                                  <a:ea typeface="Aptos" panose="020B0004020202020204" pitchFamily="34" charset="0"/>
                                  <a:cs typeface="Times New Roman" panose="02020603050405020304" pitchFamily="18" charset="0"/>
                                </a:rPr>
                                <m:t>𝑉</m:t>
                              </m:r>
                            </m:e>
                            <m:sub>
                              <m:r>
                                <m:rPr>
                                  <m:nor/>
                                </m:rPr>
                                <a:rPr lang="en-US" sz="1400" kern="100">
                                  <a:effectLst/>
                                  <a:latin typeface="Cambria Math" panose="02040503050406030204" pitchFamily="18" charset="0"/>
                                  <a:ea typeface="Aptos" panose="020B0004020202020204" pitchFamily="34" charset="0"/>
                                  <a:cs typeface="Times New Roman" panose="02020603050405020304" pitchFamily="18" charset="0"/>
                                </a:rPr>
                                <m:t>a</m:t>
                              </m:r>
                              <m:r>
                                <a:rPr lang="en-US" sz="1400" i="1" kern="100">
                                  <a:effectLst/>
                                  <a:latin typeface="Cambria Math" panose="02040503050406030204" pitchFamily="18" charset="0"/>
                                  <a:ea typeface="Aptos" panose="020B0004020202020204" pitchFamily="34" charset="0"/>
                                  <a:cs typeface="Times New Roman" panose="02020603050405020304" pitchFamily="18" charset="0"/>
                                </a:rPr>
                                <m:t>2</m:t>
                              </m:r>
                            </m:sub>
                          </m:sSub>
                          <m:r>
                            <a:rPr lang="en-US" sz="1400" i="1" kern="100">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n-US" sz="14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400" i="1" kern="100">
                                  <a:effectLst/>
                                  <a:latin typeface="Cambria Math" panose="02040503050406030204" pitchFamily="18" charset="0"/>
                                  <a:ea typeface="Aptos" panose="020B0004020202020204" pitchFamily="34" charset="0"/>
                                  <a:cs typeface="Times New Roman" panose="02020603050405020304" pitchFamily="18" charset="0"/>
                                </a:rPr>
                                <m:t>𝑉</m:t>
                              </m:r>
                            </m:e>
                            <m:sub>
                              <m:r>
                                <m:rPr>
                                  <m:nor/>
                                </m:rPr>
                                <a:rPr lang="en-US" sz="1400" kern="100">
                                  <a:effectLst/>
                                  <a:latin typeface="Cambria Math" panose="02040503050406030204" pitchFamily="18" charset="0"/>
                                  <a:ea typeface="Aptos" panose="020B0004020202020204" pitchFamily="34" charset="0"/>
                                  <a:cs typeface="Times New Roman" panose="02020603050405020304" pitchFamily="18" charset="0"/>
                                </a:rPr>
                                <m:t>b</m:t>
                              </m:r>
                              <m:r>
                                <a:rPr lang="en-US" sz="1400" i="1" kern="100">
                                  <a:effectLst/>
                                  <a:latin typeface="Cambria Math" panose="02040503050406030204" pitchFamily="18" charset="0"/>
                                  <a:ea typeface="Aptos" panose="020B0004020202020204" pitchFamily="34" charset="0"/>
                                  <a:cs typeface="Times New Roman" panose="02020603050405020304" pitchFamily="18" charset="0"/>
                                </a:rPr>
                                <m:t>2</m:t>
                              </m:r>
                            </m:sub>
                          </m:sSub>
                          <m:r>
                            <a:rPr lang="en-US" sz="1400" i="1" kern="100">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n-US" sz="14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400" i="1" kern="100">
                                  <a:effectLst/>
                                  <a:latin typeface="Cambria Math" panose="02040503050406030204" pitchFamily="18" charset="0"/>
                                  <a:ea typeface="Aptos" panose="020B0004020202020204" pitchFamily="34" charset="0"/>
                                  <a:cs typeface="Times New Roman" panose="02020603050405020304" pitchFamily="18" charset="0"/>
                                </a:rPr>
                                <m:t>𝑉</m:t>
                              </m:r>
                            </m:e>
                            <m:sub>
                              <m:r>
                                <m:rPr>
                                  <m:nor/>
                                </m:rPr>
                                <a:rPr lang="en-US" sz="1400" kern="100">
                                  <a:effectLst/>
                                  <a:latin typeface="Cambria Math" panose="02040503050406030204" pitchFamily="18" charset="0"/>
                                  <a:ea typeface="Aptos" panose="020B0004020202020204" pitchFamily="34" charset="0"/>
                                  <a:cs typeface="Times New Roman" panose="02020603050405020304" pitchFamily="18" charset="0"/>
                                </a:rPr>
                                <m:t>c</m:t>
                              </m:r>
                              <m:r>
                                <a:rPr lang="en-US" sz="1400" i="1" kern="100">
                                  <a:effectLst/>
                                  <a:latin typeface="Cambria Math" panose="02040503050406030204" pitchFamily="18" charset="0"/>
                                  <a:ea typeface="Aptos" panose="020B0004020202020204" pitchFamily="34" charset="0"/>
                                  <a:cs typeface="Times New Roman" panose="02020603050405020304" pitchFamily="18" charset="0"/>
                                </a:rPr>
                                <m:t>2</m:t>
                              </m:r>
                            </m:sub>
                          </m:sSub>
                        </m:e>
                      </m:d>
                    </m:oMath>
                  </m:oMathPara>
                </a14:m>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pPr>
                <a14:m>
                  <m:oMathPara xmlns:m="http://schemas.openxmlformats.org/officeDocument/2006/math">
                    <m:oMathParaPr>
                      <m:jc m:val="centerGroup"/>
                    </m:oMathParaPr>
                    <m:oMath xmlns:m="http://schemas.openxmlformats.org/officeDocument/2006/math">
                      <m:sSub>
                        <m:sSubPr>
                          <m:ctrlPr>
                            <a:rPr lang="en-US" sz="14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400" i="1" kern="100">
                              <a:effectLst/>
                              <a:latin typeface="Cambria Math" panose="02040503050406030204" pitchFamily="18" charset="0"/>
                              <a:ea typeface="Aptos" panose="020B0004020202020204" pitchFamily="34" charset="0"/>
                              <a:cs typeface="Times New Roman" panose="02020603050405020304" pitchFamily="18" charset="0"/>
                            </a:rPr>
                            <m:t>𝐼</m:t>
                          </m:r>
                        </m:e>
                        <m:sub>
                          <m:r>
                            <a:rPr lang="en-US" sz="1400" i="1" kern="100">
                              <a:effectLst/>
                              <a:latin typeface="Cambria Math" panose="02040503050406030204" pitchFamily="18" charset="0"/>
                              <a:ea typeface="Aptos" panose="020B0004020202020204" pitchFamily="34" charset="0"/>
                              <a:cs typeface="Times New Roman" panose="02020603050405020304" pitchFamily="18" charset="0"/>
                            </a:rPr>
                            <m:t>𝐶𝑀</m:t>
                          </m:r>
                        </m:sub>
                      </m:sSub>
                      <m:r>
                        <a:rPr lang="en-US" sz="1400" i="1" kern="100">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n-US" sz="14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400" i="1" kern="100">
                              <a:effectLst/>
                              <a:latin typeface="Cambria Math" panose="02040503050406030204" pitchFamily="18" charset="0"/>
                              <a:ea typeface="Aptos" panose="020B0004020202020204" pitchFamily="34" charset="0"/>
                              <a:cs typeface="Times New Roman" panose="02020603050405020304" pitchFamily="18" charset="0"/>
                            </a:rPr>
                            <m:t>𝐼</m:t>
                          </m:r>
                        </m:e>
                        <m:sub>
                          <m:r>
                            <m:rPr>
                              <m:nor/>
                            </m:rPr>
                            <a:rPr lang="en-US" sz="1400" kern="100">
                              <a:effectLst/>
                              <a:latin typeface="Cambria Math" panose="02040503050406030204" pitchFamily="18" charset="0"/>
                              <a:ea typeface="Aptos" panose="020B0004020202020204" pitchFamily="34" charset="0"/>
                              <a:cs typeface="Times New Roman" panose="02020603050405020304" pitchFamily="18" charset="0"/>
                            </a:rPr>
                            <m:t>a</m:t>
                          </m:r>
                        </m:sub>
                      </m:sSub>
                      <m:r>
                        <a:rPr lang="en-US" sz="1400" i="1" kern="100">
                          <a:effectLst/>
                          <a:latin typeface="Cambria Math" panose="02040503050406030204" pitchFamily="18" charset="0"/>
                          <a:ea typeface="Aptos" panose="020B0004020202020204" pitchFamily="34" charset="0"/>
                          <a:cs typeface="Times New Roman" panose="02020603050405020304" pitchFamily="18" charset="0"/>
                        </a:rPr>
                        <m:t>+ </m:t>
                      </m:r>
                      <m:sSub>
                        <m:sSubPr>
                          <m:ctrlPr>
                            <a:rPr lang="en-US" sz="14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400" i="1" kern="100">
                              <a:effectLst/>
                              <a:latin typeface="Cambria Math" panose="02040503050406030204" pitchFamily="18" charset="0"/>
                              <a:ea typeface="Aptos" panose="020B0004020202020204" pitchFamily="34" charset="0"/>
                              <a:cs typeface="Times New Roman" panose="02020603050405020304" pitchFamily="18" charset="0"/>
                            </a:rPr>
                            <m:t>𝐼</m:t>
                          </m:r>
                        </m:e>
                        <m:sub>
                          <m:r>
                            <m:rPr>
                              <m:nor/>
                            </m:rPr>
                            <a:rPr lang="en-US" sz="1400" kern="100">
                              <a:effectLst/>
                              <a:latin typeface="Cambria Math" panose="02040503050406030204" pitchFamily="18" charset="0"/>
                              <a:ea typeface="Aptos" panose="020B0004020202020204" pitchFamily="34" charset="0"/>
                              <a:cs typeface="Times New Roman" panose="02020603050405020304" pitchFamily="18" charset="0"/>
                            </a:rPr>
                            <m:t>b</m:t>
                          </m:r>
                        </m:sub>
                      </m:sSub>
                      <m:r>
                        <a:rPr lang="en-US" sz="1400" i="1" kern="100">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n-US" sz="14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400" i="1" kern="100">
                              <a:effectLst/>
                              <a:latin typeface="Cambria Math" panose="02040503050406030204" pitchFamily="18" charset="0"/>
                              <a:ea typeface="Aptos" panose="020B0004020202020204" pitchFamily="34" charset="0"/>
                              <a:cs typeface="Times New Roman" panose="02020603050405020304" pitchFamily="18" charset="0"/>
                            </a:rPr>
                            <m:t>𝐼</m:t>
                          </m:r>
                        </m:e>
                        <m:sub>
                          <m:r>
                            <m:rPr>
                              <m:nor/>
                            </m:rPr>
                            <a:rPr lang="en-US" sz="1400" kern="100">
                              <a:effectLst/>
                              <a:latin typeface="Cambria Math" panose="02040503050406030204" pitchFamily="18" charset="0"/>
                              <a:ea typeface="Aptos" panose="020B0004020202020204" pitchFamily="34" charset="0"/>
                              <a:cs typeface="Times New Roman" panose="02020603050405020304" pitchFamily="18" charset="0"/>
                            </a:rPr>
                            <m:t>c</m:t>
                          </m:r>
                        </m:sub>
                      </m:sSub>
                    </m:oMath>
                  </m:oMathPara>
                </a14:m>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p:txBody>
          </p:sp>
        </mc:Choice>
        <mc:Fallback xmlns="">
          <p:sp>
            <p:nvSpPr>
              <p:cNvPr id="28" name="TextBox 27">
                <a:extLst>
                  <a:ext uri="{FF2B5EF4-FFF2-40B4-BE49-F238E27FC236}">
                    <a16:creationId xmlns:a16="http://schemas.microsoft.com/office/drawing/2014/main" id="{7E5AE64D-98E7-BC0D-9782-93DFC355F1B6}"/>
                  </a:ext>
                </a:extLst>
              </p:cNvPr>
              <p:cNvSpPr txBox="1">
                <a:spLocks noRot="1" noChangeAspect="1" noMove="1" noResize="1" noEditPoints="1" noAdjustHandles="1" noChangeArrowheads="1" noChangeShapeType="1" noTextEdit="1"/>
              </p:cNvSpPr>
              <p:nvPr/>
            </p:nvSpPr>
            <p:spPr>
              <a:xfrm>
                <a:off x="4946259" y="4195762"/>
                <a:ext cx="3290887" cy="1596463"/>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0" name="TextBox 29">
                <a:extLst>
                  <a:ext uri="{FF2B5EF4-FFF2-40B4-BE49-F238E27FC236}">
                    <a16:creationId xmlns:a16="http://schemas.microsoft.com/office/drawing/2014/main" id="{4419B85D-B0F5-4118-69A1-C4FCFA72A86A}"/>
                  </a:ext>
                </a:extLst>
              </p:cNvPr>
              <p:cNvSpPr txBox="1"/>
              <p:nvPr/>
            </p:nvSpPr>
            <p:spPr>
              <a:xfrm>
                <a:off x="5275823" y="5792225"/>
                <a:ext cx="2631757" cy="612732"/>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i="1" smtClean="0">
                              <a:solidFill>
                                <a:srgbClr val="836967"/>
                              </a:solidFill>
                              <a:latin typeface="Cambria Math" panose="02040503050406030204" pitchFamily="18" charset="0"/>
                            </a:rPr>
                          </m:ctrlPr>
                        </m:sSubPr>
                        <m:e>
                          <m:r>
                            <a:rPr lang="en-US" i="1">
                              <a:latin typeface="Cambria Math" panose="02040503050406030204" pitchFamily="18" charset="0"/>
                            </a:rPr>
                            <m:t>𝑉</m:t>
                          </m:r>
                        </m:e>
                        <m:sub>
                          <m:r>
                            <a:rPr lang="en-US" i="1">
                              <a:latin typeface="Cambria Math" panose="02040503050406030204" pitchFamily="18" charset="0"/>
                            </a:rPr>
                            <m:t>𝑛</m:t>
                          </m:r>
                          <m:r>
                            <a:rPr lang="en-US" i="0">
                              <a:latin typeface="Cambria Math" panose="02040503050406030204" pitchFamily="18" charset="0"/>
                            </a:rPr>
                            <m:t>1</m:t>
                          </m:r>
                        </m:sub>
                      </m:sSub>
                      <m:r>
                        <a:rPr lang="en-US" i="0">
                          <a:latin typeface="Cambria Math" panose="02040503050406030204" pitchFamily="18" charset="0"/>
                        </a:rPr>
                        <m:t>−</m:t>
                      </m:r>
                      <m:sSub>
                        <m:sSubPr>
                          <m:ctrlPr>
                            <a:rPr lang="en-US" i="1">
                              <a:solidFill>
                                <a:srgbClr val="836967"/>
                              </a:solidFill>
                              <a:latin typeface="Cambria Math" panose="02040503050406030204" pitchFamily="18" charset="0"/>
                            </a:rPr>
                          </m:ctrlPr>
                        </m:sSubPr>
                        <m:e>
                          <m:r>
                            <a:rPr lang="en-US" i="1">
                              <a:latin typeface="Cambria Math" panose="02040503050406030204" pitchFamily="18" charset="0"/>
                            </a:rPr>
                            <m:t>𝑉</m:t>
                          </m:r>
                        </m:e>
                        <m:sub>
                          <m:r>
                            <a:rPr lang="en-US" i="1">
                              <a:latin typeface="Cambria Math" panose="02040503050406030204" pitchFamily="18" charset="0"/>
                            </a:rPr>
                            <m:t>𝑛</m:t>
                          </m:r>
                          <m:r>
                            <a:rPr lang="en-US" i="0">
                              <a:latin typeface="Cambria Math" panose="02040503050406030204" pitchFamily="18" charset="0"/>
                            </a:rPr>
                            <m:t>2</m:t>
                          </m:r>
                        </m:sub>
                      </m:sSub>
                      <m:r>
                        <a:rPr lang="en-US" i="0">
                          <a:latin typeface="Cambria Math" panose="02040503050406030204" pitchFamily="18" charset="0"/>
                        </a:rPr>
                        <m:t>=</m:t>
                      </m:r>
                      <m:f>
                        <m:fPr>
                          <m:ctrlPr>
                            <a:rPr lang="en-US" i="1">
                              <a:solidFill>
                                <a:srgbClr val="836967"/>
                              </a:solidFill>
                              <a:latin typeface="Cambria Math" panose="02040503050406030204" pitchFamily="18" charset="0"/>
                            </a:rPr>
                          </m:ctrlPr>
                        </m:fPr>
                        <m:num>
                          <m:r>
                            <a:rPr lang="en-US" i="0">
                              <a:latin typeface="Cambria Math" panose="02040503050406030204" pitchFamily="18" charset="0"/>
                            </a:rPr>
                            <m:t>1</m:t>
                          </m:r>
                        </m:num>
                        <m:den>
                          <m:r>
                            <a:rPr lang="en-US" i="0">
                              <a:latin typeface="Cambria Math" panose="02040503050406030204" pitchFamily="18" charset="0"/>
                            </a:rPr>
                            <m:t>3</m:t>
                          </m:r>
                        </m:den>
                      </m:f>
                      <m:sSub>
                        <m:sSubPr>
                          <m:ctrlPr>
                            <a:rPr lang="en-US" i="1">
                              <a:solidFill>
                                <a:srgbClr val="836967"/>
                              </a:solidFill>
                              <a:latin typeface="Cambria Math" panose="02040503050406030204" pitchFamily="18" charset="0"/>
                            </a:rPr>
                          </m:ctrlPr>
                        </m:sSubPr>
                        <m:e>
                          <m:r>
                            <a:rPr lang="en-US" i="1">
                              <a:latin typeface="Cambria Math" panose="02040503050406030204" pitchFamily="18" charset="0"/>
                            </a:rPr>
                            <m:t>𝑅</m:t>
                          </m:r>
                        </m:e>
                        <m:sub>
                          <m:r>
                            <a:rPr lang="en-US" i="0">
                              <a:latin typeface="Cambria Math" panose="02040503050406030204" pitchFamily="18" charset="0"/>
                            </a:rPr>
                            <m:t>1</m:t>
                          </m:r>
                        </m:sub>
                      </m:sSub>
                      <m:sSub>
                        <m:sSubPr>
                          <m:ctrlPr>
                            <a:rPr lang="en-US" i="1">
                              <a:solidFill>
                                <a:srgbClr val="836967"/>
                              </a:solidFill>
                              <a:latin typeface="Cambria Math" panose="02040503050406030204" pitchFamily="18" charset="0"/>
                            </a:rPr>
                          </m:ctrlPr>
                        </m:sSubPr>
                        <m:e>
                          <m:r>
                            <a:rPr lang="en-US" i="1">
                              <a:latin typeface="Cambria Math" panose="02040503050406030204" pitchFamily="18" charset="0"/>
                            </a:rPr>
                            <m:t>𝐼</m:t>
                          </m:r>
                        </m:e>
                        <m:sub>
                          <m:r>
                            <a:rPr lang="en-US" i="1">
                              <a:latin typeface="Cambria Math" panose="02040503050406030204" pitchFamily="18" charset="0"/>
                            </a:rPr>
                            <m:t>𝐶𝑀</m:t>
                          </m:r>
                        </m:sub>
                      </m:sSub>
                    </m:oMath>
                  </m:oMathPara>
                </a14:m>
                <a:endParaRPr lang="en-US" dirty="0"/>
              </a:p>
            </p:txBody>
          </p:sp>
        </mc:Choice>
        <mc:Fallback xmlns="">
          <p:sp>
            <p:nvSpPr>
              <p:cNvPr id="30" name="TextBox 29">
                <a:extLst>
                  <a:ext uri="{FF2B5EF4-FFF2-40B4-BE49-F238E27FC236}">
                    <a16:creationId xmlns:a16="http://schemas.microsoft.com/office/drawing/2014/main" id="{4419B85D-B0F5-4118-69A1-C4FCFA72A86A}"/>
                  </a:ext>
                </a:extLst>
              </p:cNvPr>
              <p:cNvSpPr txBox="1">
                <a:spLocks noRot="1" noChangeAspect="1" noMove="1" noResize="1" noEditPoints="1" noAdjustHandles="1" noChangeArrowheads="1" noChangeShapeType="1" noTextEdit="1"/>
              </p:cNvSpPr>
              <p:nvPr/>
            </p:nvSpPr>
            <p:spPr>
              <a:xfrm>
                <a:off x="5275823" y="5792225"/>
                <a:ext cx="2631757" cy="612732"/>
              </a:xfrm>
              <a:prstGeom prst="rect">
                <a:avLst/>
              </a:prstGeom>
              <a:blipFill>
                <a:blip r:embed="rId7"/>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164693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5737B-37DB-4796-798E-3ACA3CEBCB1F}"/>
              </a:ext>
            </a:extLst>
          </p:cNvPr>
          <p:cNvSpPr>
            <a:spLocks noGrp="1"/>
          </p:cNvSpPr>
          <p:nvPr>
            <p:ph type="title"/>
          </p:nvPr>
        </p:nvSpPr>
        <p:spPr/>
        <p:txBody>
          <a:bodyPr/>
          <a:lstStyle/>
          <a:p>
            <a:r>
              <a:rPr lang="en-US" dirty="0"/>
              <a:t>Common mode lumped parameter model of wye connected resistors</a:t>
            </a:r>
          </a:p>
        </p:txBody>
      </p:sp>
      <p:sp>
        <p:nvSpPr>
          <p:cNvPr id="4" name="Date Placeholder 3">
            <a:extLst>
              <a:ext uri="{FF2B5EF4-FFF2-40B4-BE49-F238E27FC236}">
                <a16:creationId xmlns:a16="http://schemas.microsoft.com/office/drawing/2014/main" id="{C2A84673-E7BE-76C5-4309-6FE2238E863E}"/>
              </a:ext>
            </a:extLst>
          </p:cNvPr>
          <p:cNvSpPr>
            <a:spLocks noGrp="1"/>
          </p:cNvSpPr>
          <p:nvPr>
            <p:ph type="dt" sz="half" idx="10"/>
          </p:nvPr>
        </p:nvSpPr>
        <p:spPr/>
        <p:txBody>
          <a:bodyPr/>
          <a:lstStyle/>
          <a:p>
            <a:r>
              <a:rPr lang="en-US"/>
              <a:t>4/4/2025</a:t>
            </a:r>
          </a:p>
        </p:txBody>
      </p:sp>
      <p:sp>
        <p:nvSpPr>
          <p:cNvPr id="5" name="Slide Number Placeholder 4">
            <a:extLst>
              <a:ext uri="{FF2B5EF4-FFF2-40B4-BE49-F238E27FC236}">
                <a16:creationId xmlns:a16="http://schemas.microsoft.com/office/drawing/2014/main" id="{F204FFB6-3764-689D-401C-309197220300}"/>
              </a:ext>
            </a:extLst>
          </p:cNvPr>
          <p:cNvSpPr>
            <a:spLocks noGrp="1"/>
          </p:cNvSpPr>
          <p:nvPr>
            <p:ph type="sldNum" sz="quarter" idx="12"/>
          </p:nvPr>
        </p:nvSpPr>
        <p:spPr/>
        <p:txBody>
          <a:bodyPr/>
          <a:lstStyle/>
          <a:p>
            <a:fld id="{13E3B7D2-2C23-477A-B7E5-64419E75BE45}" type="slidenum">
              <a:rPr lang="en-US" smtClean="0"/>
              <a:t>5</a:t>
            </a:fld>
            <a:endParaRPr lang="en-US"/>
          </a:p>
        </p:txBody>
      </p:sp>
      <p:pic>
        <p:nvPicPr>
          <p:cNvPr id="7" name="Picture 6" descr="A diagram of a circuit&#10;&#10;AI-generated content may be incorrect.">
            <a:extLst>
              <a:ext uri="{FF2B5EF4-FFF2-40B4-BE49-F238E27FC236}">
                <a16:creationId xmlns:a16="http://schemas.microsoft.com/office/drawing/2014/main" id="{2185B08A-FF91-54E9-C310-D975EC14B8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2377361"/>
            <a:ext cx="4269168" cy="3064034"/>
          </a:xfrm>
          <a:prstGeom prst="rect">
            <a:avLst/>
          </a:prstGeom>
        </p:spPr>
      </p:pic>
      <p:sp>
        <p:nvSpPr>
          <p:cNvPr id="8" name="Arrow: Right 7">
            <a:extLst>
              <a:ext uri="{FF2B5EF4-FFF2-40B4-BE49-F238E27FC236}">
                <a16:creationId xmlns:a16="http://schemas.microsoft.com/office/drawing/2014/main" id="{1527B4A6-3A02-2581-AE10-79D7EC91A1BC}"/>
              </a:ext>
            </a:extLst>
          </p:cNvPr>
          <p:cNvSpPr/>
          <p:nvPr/>
        </p:nvSpPr>
        <p:spPr>
          <a:xfrm>
            <a:off x="5697082" y="3215647"/>
            <a:ext cx="797836" cy="569061"/>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A diagram of a grounding circuit&#10;&#10;AI-generated content may be incorrect.">
            <a:extLst>
              <a:ext uri="{FF2B5EF4-FFF2-40B4-BE49-F238E27FC236}">
                <a16:creationId xmlns:a16="http://schemas.microsoft.com/office/drawing/2014/main" id="{CBE81FF5-CFA4-7B2E-7934-462E1F8D10E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19975" y="2913697"/>
            <a:ext cx="2381250" cy="1533525"/>
          </a:xfrm>
          <a:prstGeom prst="rect">
            <a:avLst/>
          </a:prstGeom>
        </p:spPr>
      </p:pic>
      <p:sp>
        <p:nvSpPr>
          <p:cNvPr id="10" name="TextBox 9">
            <a:extLst>
              <a:ext uri="{FF2B5EF4-FFF2-40B4-BE49-F238E27FC236}">
                <a16:creationId xmlns:a16="http://schemas.microsoft.com/office/drawing/2014/main" id="{BE0C6112-54D2-56F0-A342-E0DB4D9AE672}"/>
              </a:ext>
            </a:extLst>
          </p:cNvPr>
          <p:cNvSpPr txBox="1"/>
          <p:nvPr/>
        </p:nvSpPr>
        <p:spPr>
          <a:xfrm>
            <a:off x="7189470" y="4852929"/>
            <a:ext cx="3646170" cy="1477328"/>
          </a:xfrm>
          <a:prstGeom prst="rect">
            <a:avLst/>
          </a:prstGeom>
          <a:noFill/>
        </p:spPr>
        <p:txBody>
          <a:bodyPr wrap="square" rtlCol="0">
            <a:spAutoFit/>
          </a:bodyPr>
          <a:lstStyle/>
          <a:p>
            <a:r>
              <a:rPr lang="en-US" dirty="0"/>
              <a:t>If connection to </a:t>
            </a:r>
            <a:r>
              <a:rPr lang="en-US" i="1" dirty="0">
                <a:latin typeface="Times New Roman" panose="02020603050405020304" pitchFamily="18" charset="0"/>
                <a:cs typeface="Times New Roman" panose="02020603050405020304" pitchFamily="18" charset="0"/>
              </a:rPr>
              <a:t>V</a:t>
            </a:r>
            <a:r>
              <a:rPr lang="en-US" baseline="-25000" dirty="0">
                <a:latin typeface="Times New Roman" panose="02020603050405020304" pitchFamily="18" charset="0"/>
                <a:cs typeface="Times New Roman" panose="02020603050405020304" pitchFamily="18" charset="0"/>
              </a:rPr>
              <a:t>n2</a:t>
            </a:r>
            <a:r>
              <a:rPr lang="en-US" dirty="0"/>
              <a:t> is left unterminated, then can eliminate the wye connected resistors from the CM circuit since no CM current will flow.</a:t>
            </a:r>
          </a:p>
        </p:txBody>
      </p:sp>
    </p:spTree>
    <p:extLst>
      <p:ext uri="{BB962C8B-B14F-4D97-AF65-F5344CB8AC3E}">
        <p14:creationId xmlns:p14="http://schemas.microsoft.com/office/powerpoint/2010/main" val="3416469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980CB-53C0-3FCC-418B-17F889A98D82}"/>
              </a:ext>
            </a:extLst>
          </p:cNvPr>
          <p:cNvSpPr>
            <a:spLocks noGrp="1"/>
          </p:cNvSpPr>
          <p:nvPr>
            <p:ph type="title"/>
          </p:nvPr>
        </p:nvSpPr>
        <p:spPr/>
        <p:txBody>
          <a:bodyPr>
            <a:normAutofit fontScale="90000"/>
          </a:bodyPr>
          <a:lstStyle/>
          <a:p>
            <a:r>
              <a:rPr lang="en-US" dirty="0"/>
              <a:t>Common Mode lumped parameter model of delta connected load or windings (without parasitic capacitances)</a:t>
            </a:r>
          </a:p>
        </p:txBody>
      </p:sp>
      <p:sp>
        <p:nvSpPr>
          <p:cNvPr id="4" name="Date Placeholder 3">
            <a:extLst>
              <a:ext uri="{FF2B5EF4-FFF2-40B4-BE49-F238E27FC236}">
                <a16:creationId xmlns:a16="http://schemas.microsoft.com/office/drawing/2014/main" id="{254A95B9-142E-169D-A478-F3DC9323C6CF}"/>
              </a:ext>
            </a:extLst>
          </p:cNvPr>
          <p:cNvSpPr>
            <a:spLocks noGrp="1"/>
          </p:cNvSpPr>
          <p:nvPr>
            <p:ph type="dt" sz="half" idx="10"/>
          </p:nvPr>
        </p:nvSpPr>
        <p:spPr/>
        <p:txBody>
          <a:bodyPr/>
          <a:lstStyle/>
          <a:p>
            <a:r>
              <a:rPr lang="en-US"/>
              <a:t>4/4/2025</a:t>
            </a:r>
          </a:p>
        </p:txBody>
      </p:sp>
      <p:sp>
        <p:nvSpPr>
          <p:cNvPr id="5" name="Slide Number Placeholder 4">
            <a:extLst>
              <a:ext uri="{FF2B5EF4-FFF2-40B4-BE49-F238E27FC236}">
                <a16:creationId xmlns:a16="http://schemas.microsoft.com/office/drawing/2014/main" id="{871C6993-07A5-3219-1023-532721FFEA58}"/>
              </a:ext>
            </a:extLst>
          </p:cNvPr>
          <p:cNvSpPr>
            <a:spLocks noGrp="1"/>
          </p:cNvSpPr>
          <p:nvPr>
            <p:ph type="sldNum" sz="quarter" idx="12"/>
          </p:nvPr>
        </p:nvSpPr>
        <p:spPr/>
        <p:txBody>
          <a:bodyPr/>
          <a:lstStyle/>
          <a:p>
            <a:fld id="{13E3B7D2-2C23-477A-B7E5-64419E75BE45}" type="slidenum">
              <a:rPr lang="en-US" smtClean="0"/>
              <a:t>6</a:t>
            </a:fld>
            <a:endParaRPr lang="en-US"/>
          </a:p>
        </p:txBody>
      </p:sp>
      <p:sp>
        <p:nvSpPr>
          <p:cNvPr id="8" name="TextBox 7">
            <a:extLst>
              <a:ext uri="{FF2B5EF4-FFF2-40B4-BE49-F238E27FC236}">
                <a16:creationId xmlns:a16="http://schemas.microsoft.com/office/drawing/2014/main" id="{A461B3C3-D7C2-1CD0-53B6-5C0E7A1F1D3C}"/>
              </a:ext>
            </a:extLst>
          </p:cNvPr>
          <p:cNvSpPr txBox="1"/>
          <p:nvPr/>
        </p:nvSpPr>
        <p:spPr>
          <a:xfrm>
            <a:off x="1885950" y="5169495"/>
            <a:ext cx="9635490" cy="923330"/>
          </a:xfrm>
          <a:prstGeom prst="rect">
            <a:avLst/>
          </a:prstGeom>
          <a:noFill/>
        </p:spPr>
        <p:txBody>
          <a:bodyPr wrap="square" rtlCol="0">
            <a:spAutoFit/>
          </a:bodyPr>
          <a:lstStyle/>
          <a:p>
            <a:r>
              <a:rPr lang="en-US" dirty="0"/>
              <a:t>Anything connected in delta (without parasitic capacitances)  (or line to line )can be eliminated because Kirchhoff's Current law  when applied to the three nodes requires the sum of the currents entering the delta connected load (Common Mode Current) to equal zero.</a:t>
            </a:r>
          </a:p>
        </p:txBody>
      </p:sp>
      <p:pic>
        <p:nvPicPr>
          <p:cNvPr id="10" name="Picture 9" descr="A diagram of a circuit&#10;&#10;AI-generated content may be incorrect.">
            <a:extLst>
              <a:ext uri="{FF2B5EF4-FFF2-40B4-BE49-F238E27FC236}">
                <a16:creationId xmlns:a16="http://schemas.microsoft.com/office/drawing/2014/main" id="{4F36413D-7C54-6A2F-522D-E774AEDC67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10049" y="1843199"/>
            <a:ext cx="4069081" cy="3171601"/>
          </a:xfrm>
          <a:prstGeom prst="rect">
            <a:avLst/>
          </a:prstGeom>
        </p:spPr>
      </p:pic>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2BDFD85E-7E03-3152-C5F4-6B4A503187BC}"/>
                  </a:ext>
                </a:extLst>
              </p:cNvPr>
              <p:cNvSpPr txBox="1"/>
              <p:nvPr/>
            </p:nvSpPr>
            <p:spPr>
              <a:xfrm>
                <a:off x="7193279" y="1834738"/>
                <a:ext cx="5194935" cy="2295628"/>
              </a:xfrm>
              <a:prstGeom prst="rect">
                <a:avLst/>
              </a:prstGeom>
              <a:noFill/>
            </p:spPr>
            <p:txBody>
              <a:bodyPr wrap="square">
                <a:spAutoFit/>
              </a:bodyPr>
              <a:lstStyle/>
              <a:p>
                <a:pPr marL="0" marR="0">
                  <a:lnSpc>
                    <a:spcPct val="115000"/>
                  </a:lnSpc>
                  <a:spcAft>
                    <a:spcPts val="800"/>
                  </a:spcAft>
                  <a:buNone/>
                </a:pPr>
                <a14:m>
                  <m:oMathPara xmlns:m="http://schemas.openxmlformats.org/officeDocument/2006/math">
                    <m:oMathParaPr>
                      <m:jc m:val="centerGroup"/>
                    </m:oMathParaPr>
                    <m:oMath xmlns:m="http://schemas.openxmlformats.org/officeDocument/2006/math">
                      <m:sSub>
                        <m:sSubPr>
                          <m:ctrlPr>
                            <a:rPr lang="en-US" sz="1400" i="1" kern="100" smtClean="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400" i="1" kern="100">
                              <a:effectLst/>
                              <a:latin typeface="Cambria Math" panose="02040503050406030204" pitchFamily="18" charset="0"/>
                              <a:ea typeface="Aptos" panose="020B0004020202020204" pitchFamily="34" charset="0"/>
                              <a:cs typeface="Times New Roman" panose="02020603050405020304" pitchFamily="18" charset="0"/>
                            </a:rPr>
                            <m:t>𝐼</m:t>
                          </m:r>
                        </m:e>
                        <m:sub>
                          <m:r>
                            <m:rPr>
                              <m:nor/>
                            </m:rPr>
                            <a:rPr lang="en-US" sz="1400" kern="100">
                              <a:effectLst/>
                              <a:latin typeface="Cambria Math" panose="02040503050406030204" pitchFamily="18" charset="0"/>
                              <a:ea typeface="Aptos" panose="020B0004020202020204" pitchFamily="34" charset="0"/>
                              <a:cs typeface="Times New Roman" panose="02020603050405020304" pitchFamily="18" charset="0"/>
                            </a:rPr>
                            <m:t>a</m:t>
                          </m:r>
                        </m:sub>
                      </m:sSub>
                      <m:r>
                        <a:rPr lang="en-US" sz="1400" i="1" kern="100">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n-US" sz="14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400" i="1" kern="100">
                              <a:effectLst/>
                              <a:latin typeface="Cambria Math" panose="02040503050406030204" pitchFamily="18" charset="0"/>
                              <a:ea typeface="Aptos" panose="020B0004020202020204" pitchFamily="34" charset="0"/>
                              <a:cs typeface="Times New Roman" panose="02020603050405020304" pitchFamily="18" charset="0"/>
                            </a:rPr>
                            <m:t>𝐼</m:t>
                          </m:r>
                        </m:e>
                        <m:sub>
                          <m:r>
                            <m:rPr>
                              <m:nor/>
                            </m:rPr>
                            <a:rPr lang="en-US" sz="1400" kern="100">
                              <a:effectLst/>
                              <a:latin typeface="Cambria Math" panose="02040503050406030204" pitchFamily="18" charset="0"/>
                              <a:ea typeface="Aptos" panose="020B0004020202020204" pitchFamily="34" charset="0"/>
                              <a:cs typeface="Times New Roman" panose="02020603050405020304" pitchFamily="18" charset="0"/>
                            </a:rPr>
                            <m:t>Rab</m:t>
                          </m:r>
                        </m:sub>
                      </m:sSub>
                      <m:r>
                        <a:rPr lang="en-US" sz="1400" i="1" kern="100">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n-US" sz="14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400" i="1" kern="100">
                              <a:effectLst/>
                              <a:latin typeface="Cambria Math" panose="02040503050406030204" pitchFamily="18" charset="0"/>
                              <a:ea typeface="Aptos" panose="020B0004020202020204" pitchFamily="34" charset="0"/>
                              <a:cs typeface="Times New Roman" panose="02020603050405020304" pitchFamily="18" charset="0"/>
                            </a:rPr>
                            <m:t>𝐼</m:t>
                          </m:r>
                        </m:e>
                        <m:sub>
                          <m:r>
                            <m:rPr>
                              <m:nor/>
                            </m:rPr>
                            <a:rPr lang="en-US" sz="1400" kern="100">
                              <a:effectLst/>
                              <a:latin typeface="Cambria Math" panose="02040503050406030204" pitchFamily="18" charset="0"/>
                              <a:ea typeface="Aptos" panose="020B0004020202020204" pitchFamily="34" charset="0"/>
                              <a:cs typeface="Times New Roman" panose="02020603050405020304" pitchFamily="18" charset="0"/>
                            </a:rPr>
                            <m:t>Rca</m:t>
                          </m:r>
                        </m:sub>
                      </m:sSub>
                    </m:oMath>
                  </m:oMathPara>
                </a14:m>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14:m>
                  <m:oMathPara xmlns:m="http://schemas.openxmlformats.org/officeDocument/2006/math">
                    <m:oMathParaPr>
                      <m:jc m:val="centerGroup"/>
                    </m:oMathParaPr>
                    <m:oMath xmlns:m="http://schemas.openxmlformats.org/officeDocument/2006/math">
                      <m:sSub>
                        <m:sSubPr>
                          <m:ctrlPr>
                            <a:rPr lang="en-US" sz="14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400" i="1" kern="100">
                              <a:effectLst/>
                              <a:latin typeface="Cambria Math" panose="02040503050406030204" pitchFamily="18" charset="0"/>
                              <a:ea typeface="Aptos" panose="020B0004020202020204" pitchFamily="34" charset="0"/>
                              <a:cs typeface="Times New Roman" panose="02020603050405020304" pitchFamily="18" charset="0"/>
                            </a:rPr>
                            <m:t>𝐼</m:t>
                          </m:r>
                        </m:e>
                        <m:sub>
                          <m:r>
                            <m:rPr>
                              <m:nor/>
                            </m:rPr>
                            <a:rPr lang="en-US" sz="1400" kern="100">
                              <a:effectLst/>
                              <a:latin typeface="Cambria Math" panose="02040503050406030204" pitchFamily="18" charset="0"/>
                              <a:ea typeface="Aptos" panose="020B0004020202020204" pitchFamily="34" charset="0"/>
                              <a:cs typeface="Times New Roman" panose="02020603050405020304" pitchFamily="18" charset="0"/>
                            </a:rPr>
                            <m:t>b</m:t>
                          </m:r>
                        </m:sub>
                      </m:sSub>
                      <m:r>
                        <a:rPr lang="en-US" sz="1400" i="1" kern="100">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n-US" sz="14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400" i="1" kern="100">
                              <a:effectLst/>
                              <a:latin typeface="Cambria Math" panose="02040503050406030204" pitchFamily="18" charset="0"/>
                              <a:ea typeface="Aptos" panose="020B0004020202020204" pitchFamily="34" charset="0"/>
                              <a:cs typeface="Times New Roman" panose="02020603050405020304" pitchFamily="18" charset="0"/>
                            </a:rPr>
                            <m:t>𝐼</m:t>
                          </m:r>
                        </m:e>
                        <m:sub>
                          <m:r>
                            <m:rPr>
                              <m:nor/>
                            </m:rPr>
                            <a:rPr lang="en-US" sz="1400" kern="100">
                              <a:effectLst/>
                              <a:latin typeface="Cambria Math" panose="02040503050406030204" pitchFamily="18" charset="0"/>
                              <a:ea typeface="Aptos" panose="020B0004020202020204" pitchFamily="34" charset="0"/>
                              <a:cs typeface="Times New Roman" panose="02020603050405020304" pitchFamily="18" charset="0"/>
                            </a:rPr>
                            <m:t>Rbc</m:t>
                          </m:r>
                        </m:sub>
                      </m:sSub>
                      <m:r>
                        <a:rPr lang="en-US" sz="1400" i="1" kern="100">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n-US" sz="14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400" i="1" kern="100">
                              <a:effectLst/>
                              <a:latin typeface="Cambria Math" panose="02040503050406030204" pitchFamily="18" charset="0"/>
                              <a:ea typeface="Aptos" panose="020B0004020202020204" pitchFamily="34" charset="0"/>
                              <a:cs typeface="Times New Roman" panose="02020603050405020304" pitchFamily="18" charset="0"/>
                            </a:rPr>
                            <m:t>𝐼</m:t>
                          </m:r>
                        </m:e>
                        <m:sub>
                          <m:r>
                            <m:rPr>
                              <m:nor/>
                            </m:rPr>
                            <a:rPr lang="en-US" sz="1400" kern="100">
                              <a:effectLst/>
                              <a:latin typeface="Cambria Math" panose="02040503050406030204" pitchFamily="18" charset="0"/>
                              <a:ea typeface="Aptos" panose="020B0004020202020204" pitchFamily="34" charset="0"/>
                              <a:cs typeface="Times New Roman" panose="02020603050405020304" pitchFamily="18" charset="0"/>
                            </a:rPr>
                            <m:t>Rab</m:t>
                          </m:r>
                        </m:sub>
                      </m:sSub>
                    </m:oMath>
                  </m:oMathPara>
                </a14:m>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14:m>
                  <m:oMathPara xmlns:m="http://schemas.openxmlformats.org/officeDocument/2006/math">
                    <m:oMathParaPr>
                      <m:jc m:val="centerGroup"/>
                    </m:oMathParaPr>
                    <m:oMath xmlns:m="http://schemas.openxmlformats.org/officeDocument/2006/math">
                      <m:sSub>
                        <m:sSubPr>
                          <m:ctrlPr>
                            <a:rPr lang="en-US" sz="14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400" i="1" kern="100">
                              <a:effectLst/>
                              <a:latin typeface="Cambria Math" panose="02040503050406030204" pitchFamily="18" charset="0"/>
                              <a:ea typeface="Aptos" panose="020B0004020202020204" pitchFamily="34" charset="0"/>
                              <a:cs typeface="Times New Roman" panose="02020603050405020304" pitchFamily="18" charset="0"/>
                            </a:rPr>
                            <m:t>𝐼</m:t>
                          </m:r>
                        </m:e>
                        <m:sub>
                          <m:r>
                            <m:rPr>
                              <m:nor/>
                            </m:rPr>
                            <a:rPr lang="en-US" sz="1400" kern="100">
                              <a:effectLst/>
                              <a:latin typeface="Cambria Math" panose="02040503050406030204" pitchFamily="18" charset="0"/>
                              <a:ea typeface="Aptos" panose="020B0004020202020204" pitchFamily="34" charset="0"/>
                              <a:cs typeface="Times New Roman" panose="02020603050405020304" pitchFamily="18" charset="0"/>
                            </a:rPr>
                            <m:t>c</m:t>
                          </m:r>
                        </m:sub>
                      </m:sSub>
                      <m:r>
                        <a:rPr lang="en-US" sz="1400" i="1" kern="100">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n-US" sz="14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400" i="1" kern="100">
                              <a:effectLst/>
                              <a:latin typeface="Cambria Math" panose="02040503050406030204" pitchFamily="18" charset="0"/>
                              <a:ea typeface="Aptos" panose="020B0004020202020204" pitchFamily="34" charset="0"/>
                              <a:cs typeface="Times New Roman" panose="02020603050405020304" pitchFamily="18" charset="0"/>
                            </a:rPr>
                            <m:t>𝐼</m:t>
                          </m:r>
                        </m:e>
                        <m:sub>
                          <m:r>
                            <m:rPr>
                              <m:nor/>
                            </m:rPr>
                            <a:rPr lang="en-US" sz="1400" kern="100">
                              <a:effectLst/>
                              <a:latin typeface="Cambria Math" panose="02040503050406030204" pitchFamily="18" charset="0"/>
                              <a:ea typeface="Aptos" panose="020B0004020202020204" pitchFamily="34" charset="0"/>
                              <a:cs typeface="Times New Roman" panose="02020603050405020304" pitchFamily="18" charset="0"/>
                            </a:rPr>
                            <m:t>Rca</m:t>
                          </m:r>
                        </m:sub>
                      </m:sSub>
                      <m:r>
                        <a:rPr lang="en-US" sz="1400" i="1" kern="100">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n-US" sz="14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400" i="1" kern="100">
                              <a:effectLst/>
                              <a:latin typeface="Cambria Math" panose="02040503050406030204" pitchFamily="18" charset="0"/>
                              <a:ea typeface="Aptos" panose="020B0004020202020204" pitchFamily="34" charset="0"/>
                              <a:cs typeface="Times New Roman" panose="02020603050405020304" pitchFamily="18" charset="0"/>
                            </a:rPr>
                            <m:t>𝐼</m:t>
                          </m:r>
                        </m:e>
                        <m:sub>
                          <m:r>
                            <m:rPr>
                              <m:nor/>
                            </m:rPr>
                            <a:rPr lang="en-US" sz="1400" kern="100">
                              <a:effectLst/>
                              <a:latin typeface="Cambria Math" panose="02040503050406030204" pitchFamily="18" charset="0"/>
                              <a:ea typeface="Aptos" panose="020B0004020202020204" pitchFamily="34" charset="0"/>
                              <a:cs typeface="Times New Roman" panose="02020603050405020304" pitchFamily="18" charset="0"/>
                            </a:rPr>
                            <m:t>Rbc</m:t>
                          </m:r>
                        </m:sub>
                      </m:sSub>
                    </m:oMath>
                  </m:oMathPara>
                </a14:m>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14:m>
                  <m:oMathPara xmlns:m="http://schemas.openxmlformats.org/officeDocument/2006/math">
                    <m:oMathParaPr>
                      <m:jc m:val="centerGroup"/>
                    </m:oMathParaPr>
                    <m:oMath xmlns:m="http://schemas.openxmlformats.org/officeDocument/2006/math">
                      <m:sSub>
                        <m:sSubPr>
                          <m:ctrlPr>
                            <a:rPr lang="en-US" sz="14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400" i="1" kern="100">
                              <a:effectLst/>
                              <a:latin typeface="Cambria Math" panose="02040503050406030204" pitchFamily="18" charset="0"/>
                              <a:ea typeface="Aptos" panose="020B0004020202020204" pitchFamily="34" charset="0"/>
                              <a:cs typeface="Times New Roman" panose="02020603050405020304" pitchFamily="18" charset="0"/>
                            </a:rPr>
                            <m:t>𝐼</m:t>
                          </m:r>
                        </m:e>
                        <m:sub>
                          <m:r>
                            <m:rPr>
                              <m:nor/>
                            </m:rPr>
                            <a:rPr lang="en-US" sz="1400" kern="100">
                              <a:effectLst/>
                              <a:latin typeface="Cambria Math" panose="02040503050406030204" pitchFamily="18" charset="0"/>
                              <a:ea typeface="Aptos" panose="020B0004020202020204" pitchFamily="34" charset="0"/>
                              <a:cs typeface="Times New Roman" panose="02020603050405020304" pitchFamily="18" charset="0"/>
                            </a:rPr>
                            <m:t>CM</m:t>
                          </m:r>
                        </m:sub>
                      </m:sSub>
                      <m:r>
                        <a:rPr lang="en-US" sz="1400" i="1" kern="100">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n-US" sz="14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400" i="1" kern="100">
                              <a:effectLst/>
                              <a:latin typeface="Cambria Math" panose="02040503050406030204" pitchFamily="18" charset="0"/>
                              <a:ea typeface="Aptos" panose="020B0004020202020204" pitchFamily="34" charset="0"/>
                              <a:cs typeface="Times New Roman" panose="02020603050405020304" pitchFamily="18" charset="0"/>
                            </a:rPr>
                            <m:t>𝐼</m:t>
                          </m:r>
                        </m:e>
                        <m:sub>
                          <m:r>
                            <m:rPr>
                              <m:nor/>
                            </m:rPr>
                            <a:rPr lang="en-US" sz="1400" kern="100">
                              <a:effectLst/>
                              <a:latin typeface="Cambria Math" panose="02040503050406030204" pitchFamily="18" charset="0"/>
                              <a:ea typeface="Aptos" panose="020B0004020202020204" pitchFamily="34" charset="0"/>
                              <a:cs typeface="Times New Roman" panose="02020603050405020304" pitchFamily="18" charset="0"/>
                            </a:rPr>
                            <m:t>a</m:t>
                          </m:r>
                        </m:sub>
                      </m:sSub>
                      <m:r>
                        <a:rPr lang="en-US" sz="1400" i="1" kern="100">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n-US" sz="14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400" i="1" kern="100">
                              <a:effectLst/>
                              <a:latin typeface="Cambria Math" panose="02040503050406030204" pitchFamily="18" charset="0"/>
                              <a:ea typeface="Aptos" panose="020B0004020202020204" pitchFamily="34" charset="0"/>
                              <a:cs typeface="Times New Roman" panose="02020603050405020304" pitchFamily="18" charset="0"/>
                            </a:rPr>
                            <m:t>𝐼</m:t>
                          </m:r>
                        </m:e>
                        <m:sub>
                          <m:r>
                            <m:rPr>
                              <m:nor/>
                            </m:rPr>
                            <a:rPr lang="en-US" sz="1400" kern="100">
                              <a:effectLst/>
                              <a:latin typeface="Cambria Math" panose="02040503050406030204" pitchFamily="18" charset="0"/>
                              <a:ea typeface="Aptos" panose="020B0004020202020204" pitchFamily="34" charset="0"/>
                              <a:cs typeface="Times New Roman" panose="02020603050405020304" pitchFamily="18" charset="0"/>
                            </a:rPr>
                            <m:t>b</m:t>
                          </m:r>
                        </m:sub>
                      </m:sSub>
                      <m:r>
                        <a:rPr lang="en-US" sz="1400" i="1" kern="100">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n-US" sz="14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400" i="1" kern="100">
                              <a:effectLst/>
                              <a:latin typeface="Cambria Math" panose="02040503050406030204" pitchFamily="18" charset="0"/>
                              <a:ea typeface="Aptos" panose="020B0004020202020204" pitchFamily="34" charset="0"/>
                              <a:cs typeface="Times New Roman" panose="02020603050405020304" pitchFamily="18" charset="0"/>
                            </a:rPr>
                            <m:t>𝐼</m:t>
                          </m:r>
                        </m:e>
                        <m:sub>
                          <m:r>
                            <m:rPr>
                              <m:nor/>
                            </m:rPr>
                            <a:rPr lang="en-US" sz="1400" kern="100">
                              <a:effectLst/>
                              <a:latin typeface="Cambria Math" panose="02040503050406030204" pitchFamily="18" charset="0"/>
                              <a:ea typeface="Aptos" panose="020B0004020202020204" pitchFamily="34" charset="0"/>
                              <a:cs typeface="Times New Roman" panose="02020603050405020304" pitchFamily="18" charset="0"/>
                            </a:rPr>
                            <m:t>c</m:t>
                          </m:r>
                        </m:sub>
                      </m:sSub>
                    </m:oMath>
                  </m:oMathPara>
                </a14:m>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buNone/>
                </a:pPr>
                <a14:m>
                  <m:oMathPara xmlns:m="http://schemas.openxmlformats.org/officeDocument/2006/math">
                    <m:oMathParaPr>
                      <m:jc m:val="centerGroup"/>
                    </m:oMathParaPr>
                    <m:oMath xmlns:m="http://schemas.openxmlformats.org/officeDocument/2006/math">
                      <m:sSub>
                        <m:sSubPr>
                          <m:ctrlPr>
                            <a:rPr lang="en-US" sz="14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400" i="1" kern="100">
                              <a:effectLst/>
                              <a:latin typeface="Cambria Math" panose="02040503050406030204" pitchFamily="18" charset="0"/>
                              <a:ea typeface="Aptos" panose="020B0004020202020204" pitchFamily="34" charset="0"/>
                              <a:cs typeface="Times New Roman" panose="02020603050405020304" pitchFamily="18" charset="0"/>
                            </a:rPr>
                            <m:t>𝐼</m:t>
                          </m:r>
                        </m:e>
                        <m:sub>
                          <m:r>
                            <m:rPr>
                              <m:nor/>
                            </m:rPr>
                            <a:rPr lang="en-US" sz="1400" kern="100">
                              <a:effectLst/>
                              <a:latin typeface="Cambria Math" panose="02040503050406030204" pitchFamily="18" charset="0"/>
                              <a:ea typeface="Aptos" panose="020B0004020202020204" pitchFamily="34" charset="0"/>
                              <a:cs typeface="Times New Roman" panose="02020603050405020304" pitchFamily="18" charset="0"/>
                            </a:rPr>
                            <m:t>CM</m:t>
                          </m:r>
                        </m:sub>
                      </m:sSub>
                      <m:r>
                        <a:rPr lang="en-US" sz="1400" i="1" kern="100">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n-US" sz="14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400" i="1" kern="100">
                              <a:effectLst/>
                              <a:latin typeface="Cambria Math" panose="02040503050406030204" pitchFamily="18" charset="0"/>
                              <a:ea typeface="Aptos" panose="020B0004020202020204" pitchFamily="34" charset="0"/>
                              <a:cs typeface="Times New Roman" panose="02020603050405020304" pitchFamily="18" charset="0"/>
                            </a:rPr>
                            <m:t>𝐼</m:t>
                          </m:r>
                        </m:e>
                        <m:sub>
                          <m:r>
                            <m:rPr>
                              <m:nor/>
                            </m:rPr>
                            <a:rPr lang="en-US" sz="1400" kern="100">
                              <a:effectLst/>
                              <a:latin typeface="Cambria Math" panose="02040503050406030204" pitchFamily="18" charset="0"/>
                              <a:ea typeface="Aptos" panose="020B0004020202020204" pitchFamily="34" charset="0"/>
                              <a:cs typeface="Times New Roman" panose="02020603050405020304" pitchFamily="18" charset="0"/>
                            </a:rPr>
                            <m:t>Rab</m:t>
                          </m:r>
                        </m:sub>
                      </m:sSub>
                      <m:r>
                        <a:rPr lang="en-US" sz="1400" i="1" kern="100">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n-US" sz="14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400" i="1" kern="100">
                              <a:effectLst/>
                              <a:latin typeface="Cambria Math" panose="02040503050406030204" pitchFamily="18" charset="0"/>
                              <a:ea typeface="Aptos" panose="020B0004020202020204" pitchFamily="34" charset="0"/>
                              <a:cs typeface="Times New Roman" panose="02020603050405020304" pitchFamily="18" charset="0"/>
                            </a:rPr>
                            <m:t>𝐼</m:t>
                          </m:r>
                        </m:e>
                        <m:sub>
                          <m:r>
                            <m:rPr>
                              <m:nor/>
                            </m:rPr>
                            <a:rPr lang="en-US" sz="1400" kern="100">
                              <a:effectLst/>
                              <a:latin typeface="Cambria Math" panose="02040503050406030204" pitchFamily="18" charset="0"/>
                              <a:ea typeface="Aptos" panose="020B0004020202020204" pitchFamily="34" charset="0"/>
                              <a:cs typeface="Times New Roman" panose="02020603050405020304" pitchFamily="18" charset="0"/>
                            </a:rPr>
                            <m:t>Rca</m:t>
                          </m:r>
                        </m:sub>
                      </m:sSub>
                      <m:r>
                        <a:rPr lang="en-US" sz="1400" i="1" kern="100">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n-US" sz="14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400" i="1" kern="100">
                              <a:effectLst/>
                              <a:latin typeface="Cambria Math" panose="02040503050406030204" pitchFamily="18" charset="0"/>
                              <a:ea typeface="Aptos" panose="020B0004020202020204" pitchFamily="34" charset="0"/>
                              <a:cs typeface="Times New Roman" panose="02020603050405020304" pitchFamily="18" charset="0"/>
                            </a:rPr>
                            <m:t>𝐼</m:t>
                          </m:r>
                        </m:e>
                        <m:sub>
                          <m:r>
                            <m:rPr>
                              <m:nor/>
                            </m:rPr>
                            <a:rPr lang="en-US" sz="1400" kern="100">
                              <a:effectLst/>
                              <a:latin typeface="Cambria Math" panose="02040503050406030204" pitchFamily="18" charset="0"/>
                              <a:ea typeface="Aptos" panose="020B0004020202020204" pitchFamily="34" charset="0"/>
                              <a:cs typeface="Times New Roman" panose="02020603050405020304" pitchFamily="18" charset="0"/>
                            </a:rPr>
                            <m:t>Rbc</m:t>
                          </m:r>
                        </m:sub>
                      </m:sSub>
                      <m:r>
                        <a:rPr lang="en-US" sz="1400" i="1" kern="100">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n-US" sz="14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400" i="1" kern="100">
                              <a:effectLst/>
                              <a:latin typeface="Cambria Math" panose="02040503050406030204" pitchFamily="18" charset="0"/>
                              <a:ea typeface="Aptos" panose="020B0004020202020204" pitchFamily="34" charset="0"/>
                              <a:cs typeface="Times New Roman" panose="02020603050405020304" pitchFamily="18" charset="0"/>
                            </a:rPr>
                            <m:t>𝐼</m:t>
                          </m:r>
                        </m:e>
                        <m:sub>
                          <m:r>
                            <m:rPr>
                              <m:nor/>
                            </m:rPr>
                            <a:rPr lang="en-US" sz="1400" kern="100">
                              <a:effectLst/>
                              <a:latin typeface="Cambria Math" panose="02040503050406030204" pitchFamily="18" charset="0"/>
                              <a:ea typeface="Aptos" panose="020B0004020202020204" pitchFamily="34" charset="0"/>
                              <a:cs typeface="Times New Roman" panose="02020603050405020304" pitchFamily="18" charset="0"/>
                            </a:rPr>
                            <m:t>Rab</m:t>
                          </m:r>
                        </m:sub>
                      </m:sSub>
                      <m:r>
                        <a:rPr lang="en-US" sz="1400" i="1" kern="100">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n-US" sz="14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400" i="1" kern="100">
                              <a:effectLst/>
                              <a:latin typeface="Cambria Math" panose="02040503050406030204" pitchFamily="18" charset="0"/>
                              <a:ea typeface="Aptos" panose="020B0004020202020204" pitchFamily="34" charset="0"/>
                              <a:cs typeface="Times New Roman" panose="02020603050405020304" pitchFamily="18" charset="0"/>
                            </a:rPr>
                            <m:t>𝐼</m:t>
                          </m:r>
                        </m:e>
                        <m:sub>
                          <m:r>
                            <m:rPr>
                              <m:nor/>
                            </m:rPr>
                            <a:rPr lang="en-US" sz="1400" kern="100">
                              <a:effectLst/>
                              <a:latin typeface="Cambria Math" panose="02040503050406030204" pitchFamily="18" charset="0"/>
                              <a:ea typeface="Aptos" panose="020B0004020202020204" pitchFamily="34" charset="0"/>
                              <a:cs typeface="Times New Roman" panose="02020603050405020304" pitchFamily="18" charset="0"/>
                            </a:rPr>
                            <m:t>Rca</m:t>
                          </m:r>
                        </m:sub>
                      </m:sSub>
                      <m:r>
                        <a:rPr lang="en-US" sz="1400" i="1" kern="100">
                          <a:effectLst/>
                          <a:latin typeface="Cambria Math" panose="02040503050406030204" pitchFamily="18" charset="0"/>
                          <a:ea typeface="Aptos" panose="020B0004020202020204" pitchFamily="34" charset="0"/>
                          <a:cs typeface="Times New Roman" panose="02020603050405020304" pitchFamily="18" charset="0"/>
                        </a:rPr>
                        <m:t>−</m:t>
                      </m:r>
                      <m:sSub>
                        <m:sSubPr>
                          <m:ctrlPr>
                            <a:rPr lang="en-US" sz="14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400" i="1" kern="100">
                              <a:effectLst/>
                              <a:latin typeface="Cambria Math" panose="02040503050406030204" pitchFamily="18" charset="0"/>
                              <a:ea typeface="Aptos" panose="020B0004020202020204" pitchFamily="34" charset="0"/>
                              <a:cs typeface="Times New Roman" panose="02020603050405020304" pitchFamily="18" charset="0"/>
                            </a:rPr>
                            <m:t>𝐼</m:t>
                          </m:r>
                        </m:e>
                        <m:sub>
                          <m:r>
                            <m:rPr>
                              <m:nor/>
                            </m:rPr>
                            <a:rPr lang="en-US" sz="1400" kern="100">
                              <a:effectLst/>
                              <a:latin typeface="Cambria Math" panose="02040503050406030204" pitchFamily="18" charset="0"/>
                              <a:ea typeface="Aptos" panose="020B0004020202020204" pitchFamily="34" charset="0"/>
                              <a:cs typeface="Times New Roman" panose="02020603050405020304" pitchFamily="18" charset="0"/>
                            </a:rPr>
                            <m:t>Rbc</m:t>
                          </m:r>
                        </m:sub>
                      </m:sSub>
                    </m:oMath>
                  </m:oMathPara>
                </a14:m>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pPr>
                <a14:m>
                  <m:oMathPara xmlns:m="http://schemas.openxmlformats.org/officeDocument/2006/math">
                    <m:oMathParaPr>
                      <m:jc m:val="centerGroup"/>
                    </m:oMathParaPr>
                    <m:oMath xmlns:m="http://schemas.openxmlformats.org/officeDocument/2006/math">
                      <m:sSub>
                        <m:sSubPr>
                          <m:ctrlPr>
                            <a:rPr lang="en-US" sz="1400" i="1" kern="100">
                              <a:effectLst/>
                              <a:latin typeface="Cambria Math" panose="02040503050406030204" pitchFamily="18" charset="0"/>
                              <a:ea typeface="Aptos" panose="020B0004020202020204" pitchFamily="34" charset="0"/>
                              <a:cs typeface="Times New Roman" panose="02020603050405020304" pitchFamily="18" charset="0"/>
                            </a:rPr>
                          </m:ctrlPr>
                        </m:sSubPr>
                        <m:e>
                          <m:r>
                            <a:rPr lang="en-US" sz="1400" i="1" kern="100">
                              <a:effectLst/>
                              <a:latin typeface="Cambria Math" panose="02040503050406030204" pitchFamily="18" charset="0"/>
                              <a:ea typeface="Aptos" panose="020B0004020202020204" pitchFamily="34" charset="0"/>
                              <a:cs typeface="Times New Roman" panose="02020603050405020304" pitchFamily="18" charset="0"/>
                            </a:rPr>
                            <m:t>𝐼</m:t>
                          </m:r>
                        </m:e>
                        <m:sub>
                          <m:r>
                            <m:rPr>
                              <m:nor/>
                            </m:rPr>
                            <a:rPr lang="en-US" sz="1400" kern="100">
                              <a:effectLst/>
                              <a:latin typeface="Cambria Math" panose="02040503050406030204" pitchFamily="18" charset="0"/>
                              <a:ea typeface="Aptos" panose="020B0004020202020204" pitchFamily="34" charset="0"/>
                              <a:cs typeface="Times New Roman" panose="02020603050405020304" pitchFamily="18" charset="0"/>
                            </a:rPr>
                            <m:t>CM</m:t>
                          </m:r>
                        </m:sub>
                      </m:sSub>
                      <m:r>
                        <a:rPr lang="en-US" sz="1400" i="1" kern="100">
                          <a:effectLst/>
                          <a:latin typeface="Cambria Math" panose="02040503050406030204" pitchFamily="18" charset="0"/>
                          <a:ea typeface="Aptos" panose="020B0004020202020204" pitchFamily="34" charset="0"/>
                          <a:cs typeface="Times New Roman" panose="02020603050405020304" pitchFamily="18" charset="0"/>
                        </a:rPr>
                        <m:t>=0</m:t>
                      </m:r>
                    </m:oMath>
                  </m:oMathPara>
                </a14:m>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p:txBody>
          </p:sp>
        </mc:Choice>
        <mc:Fallback xmlns="">
          <p:sp>
            <p:nvSpPr>
              <p:cNvPr id="12" name="TextBox 11">
                <a:extLst>
                  <a:ext uri="{FF2B5EF4-FFF2-40B4-BE49-F238E27FC236}">
                    <a16:creationId xmlns:a16="http://schemas.microsoft.com/office/drawing/2014/main" id="{2BDFD85E-7E03-3152-C5F4-6B4A503187BC}"/>
                  </a:ext>
                </a:extLst>
              </p:cNvPr>
              <p:cNvSpPr txBox="1">
                <a:spLocks noRot="1" noChangeAspect="1" noMove="1" noResize="1" noEditPoints="1" noAdjustHandles="1" noChangeArrowheads="1" noChangeShapeType="1" noTextEdit="1"/>
              </p:cNvSpPr>
              <p:nvPr/>
            </p:nvSpPr>
            <p:spPr>
              <a:xfrm>
                <a:off x="7193279" y="1834738"/>
                <a:ext cx="5194935" cy="2295628"/>
              </a:xfrm>
              <a:prstGeom prst="rect">
                <a:avLst/>
              </a:prstGeom>
              <a:blipFill>
                <a:blip r:embed="rId3"/>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7971744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55A8E-E76E-1606-3DFE-D28374C2EECB}"/>
              </a:ext>
            </a:extLst>
          </p:cNvPr>
          <p:cNvSpPr>
            <a:spLocks noGrp="1"/>
          </p:cNvSpPr>
          <p:nvPr>
            <p:ph type="title"/>
          </p:nvPr>
        </p:nvSpPr>
        <p:spPr/>
        <p:txBody>
          <a:bodyPr>
            <a:normAutofit fontScale="90000"/>
          </a:bodyPr>
          <a:lstStyle/>
          <a:p>
            <a:r>
              <a:rPr lang="en-US" dirty="0"/>
              <a:t>Most three phase transformers (without parasitic capacitances) may be eliminated in the Common Mode lumped parameter model.</a:t>
            </a:r>
          </a:p>
        </p:txBody>
      </p:sp>
      <p:sp>
        <p:nvSpPr>
          <p:cNvPr id="3" name="Content Placeholder 2">
            <a:extLst>
              <a:ext uri="{FF2B5EF4-FFF2-40B4-BE49-F238E27FC236}">
                <a16:creationId xmlns:a16="http://schemas.microsoft.com/office/drawing/2014/main" id="{8F93AEF8-5424-F856-AFF9-4D69DAD28D4C}"/>
              </a:ext>
            </a:extLst>
          </p:cNvPr>
          <p:cNvSpPr>
            <a:spLocks noGrp="1"/>
          </p:cNvSpPr>
          <p:nvPr>
            <p:ph idx="1"/>
          </p:nvPr>
        </p:nvSpPr>
        <p:spPr>
          <a:xfrm>
            <a:off x="838200" y="1919288"/>
            <a:ext cx="10515600" cy="4802187"/>
          </a:xfrm>
        </p:spPr>
        <p:txBody>
          <a:bodyPr>
            <a:normAutofit fontScale="70000" lnSpcReduction="20000"/>
          </a:bodyPr>
          <a:lstStyle/>
          <a:p>
            <a:r>
              <a:rPr lang="en-US" dirty="0"/>
              <a:t>The Common Mode current transfer ratio between the primary and secondary windings of a three-phase transformer are proportional to the turns ratio.</a:t>
            </a:r>
          </a:p>
          <a:p>
            <a:r>
              <a:rPr lang="en-US" dirty="0"/>
              <a:t>However, per Kirchhoff’s current law, transformer windings that are delta, or are wye with the wye point unterminated cannot have a common mode current in the cables connected to the winding.</a:t>
            </a:r>
          </a:p>
          <a:p>
            <a:r>
              <a:rPr lang="en-US" dirty="0"/>
              <a:t>Special cases</a:t>
            </a:r>
          </a:p>
          <a:p>
            <a:pPr lvl="1"/>
            <a:r>
              <a:rPr lang="en-US" dirty="0"/>
              <a:t> Wye-wye transformers with the wye point on both the primary and secondary windings are terminated.  CM current on one winding will be transformed to a CM current on the other – The CM currents on the power system on primary side are linked to CM currents on the power system on the secondary side.</a:t>
            </a:r>
          </a:p>
          <a:p>
            <a:pPr lvl="1"/>
            <a:r>
              <a:rPr lang="en-US" dirty="0"/>
              <a:t>Wye-delta or delta-wye transformers where the wye point on the wye winding is terminated.  The CM current on the wye-winding is transformed to a circulating current in the delta winding (no CM current on the cable connected to the delta winding).  The CM currents on the power system on the delta side are not linked to the CM currents on the power system on the wye side.</a:t>
            </a:r>
          </a:p>
          <a:p>
            <a:r>
              <a:rPr lang="en-US" dirty="0"/>
              <a:t>Other than the special case of a wye-wye transformer with both the primary and secondary wye-points terminated, the CM circuit on the primary side is isolated from the CM circuit on the secondary side.</a:t>
            </a:r>
          </a:p>
          <a:p>
            <a:pPr lvl="1"/>
            <a:r>
              <a:rPr lang="en-US" dirty="0"/>
              <a:t>Parasitic Capacitance between primary and secondary windings, or between windings and ground may link the CM circuits of the primary and secondary sides.</a:t>
            </a:r>
          </a:p>
        </p:txBody>
      </p:sp>
      <p:sp>
        <p:nvSpPr>
          <p:cNvPr id="4" name="Date Placeholder 3">
            <a:extLst>
              <a:ext uri="{FF2B5EF4-FFF2-40B4-BE49-F238E27FC236}">
                <a16:creationId xmlns:a16="http://schemas.microsoft.com/office/drawing/2014/main" id="{E1D5631C-FBFA-DB9C-C6DD-7340FA9344F2}"/>
              </a:ext>
            </a:extLst>
          </p:cNvPr>
          <p:cNvSpPr>
            <a:spLocks noGrp="1"/>
          </p:cNvSpPr>
          <p:nvPr>
            <p:ph type="dt" sz="half" idx="10"/>
          </p:nvPr>
        </p:nvSpPr>
        <p:spPr/>
        <p:txBody>
          <a:bodyPr/>
          <a:lstStyle/>
          <a:p>
            <a:r>
              <a:rPr lang="en-US"/>
              <a:t>4/4/2025</a:t>
            </a:r>
          </a:p>
        </p:txBody>
      </p:sp>
      <p:sp>
        <p:nvSpPr>
          <p:cNvPr id="5" name="Slide Number Placeholder 4">
            <a:extLst>
              <a:ext uri="{FF2B5EF4-FFF2-40B4-BE49-F238E27FC236}">
                <a16:creationId xmlns:a16="http://schemas.microsoft.com/office/drawing/2014/main" id="{40E108C2-60FE-8054-18F2-13A20A90A684}"/>
              </a:ext>
            </a:extLst>
          </p:cNvPr>
          <p:cNvSpPr>
            <a:spLocks noGrp="1"/>
          </p:cNvSpPr>
          <p:nvPr>
            <p:ph type="sldNum" sz="quarter" idx="12"/>
          </p:nvPr>
        </p:nvSpPr>
        <p:spPr/>
        <p:txBody>
          <a:bodyPr/>
          <a:lstStyle/>
          <a:p>
            <a:fld id="{13E3B7D2-2C23-477A-B7E5-64419E75BE45}" type="slidenum">
              <a:rPr lang="en-US" smtClean="0"/>
              <a:t>7</a:t>
            </a:fld>
            <a:endParaRPr lang="en-US"/>
          </a:p>
        </p:txBody>
      </p:sp>
    </p:spTree>
    <p:extLst>
      <p:ext uri="{BB962C8B-B14F-4D97-AF65-F5344CB8AC3E}">
        <p14:creationId xmlns:p14="http://schemas.microsoft.com/office/powerpoint/2010/main" val="36137638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11980-03EF-FF94-BE20-0900C344356B}"/>
              </a:ext>
            </a:extLst>
          </p:cNvPr>
          <p:cNvSpPr>
            <a:spLocks noGrp="1"/>
          </p:cNvSpPr>
          <p:nvPr>
            <p:ph type="title"/>
          </p:nvPr>
        </p:nvSpPr>
        <p:spPr/>
        <p:txBody>
          <a:bodyPr/>
          <a:lstStyle/>
          <a:p>
            <a:r>
              <a:rPr lang="en-US" dirty="0"/>
              <a:t>Generator windings in common mode lumped parameter models (No parasitic capacitance)</a:t>
            </a:r>
          </a:p>
        </p:txBody>
      </p:sp>
      <p:sp>
        <p:nvSpPr>
          <p:cNvPr id="3" name="Content Placeholder 2">
            <a:extLst>
              <a:ext uri="{FF2B5EF4-FFF2-40B4-BE49-F238E27FC236}">
                <a16:creationId xmlns:a16="http://schemas.microsoft.com/office/drawing/2014/main" id="{78020076-4FF2-22CC-8D72-6897CF59F3EE}"/>
              </a:ext>
            </a:extLst>
          </p:cNvPr>
          <p:cNvSpPr>
            <a:spLocks noGrp="1"/>
          </p:cNvSpPr>
          <p:nvPr>
            <p:ph idx="1"/>
          </p:nvPr>
        </p:nvSpPr>
        <p:spPr/>
        <p:txBody>
          <a:bodyPr>
            <a:normAutofit fontScale="85000" lnSpcReduction="10000"/>
          </a:bodyPr>
          <a:lstStyle/>
          <a:p>
            <a:r>
              <a:rPr lang="en-US" dirty="0"/>
              <a:t>Generator delta windings are generally eliminated because Kirchhoff’s Current Law prevents CM currents in the cable connected to the winding.</a:t>
            </a:r>
          </a:p>
          <a:p>
            <a:r>
              <a:rPr lang="en-US" dirty="0"/>
              <a:t>Generator wye-windings where the wye point is not terminated are generally eliminated for the same reason as for delta windings.</a:t>
            </a:r>
          </a:p>
          <a:p>
            <a:r>
              <a:rPr lang="en-US" dirty="0"/>
              <a:t>Generator wye-windings where the wye point is terminated should be modelled as a voltage source between the wye point and the neutral voltage of the cable connected to the wye winding.</a:t>
            </a:r>
          </a:p>
          <a:p>
            <a:pPr lvl="1"/>
            <a:r>
              <a:rPr lang="en-US" dirty="0"/>
              <a:t>The voltage source should have magnitude equal to the average of the instantaneous voltages of the conductors in the cable connected to the wye winding with respect to the wye point; the triple-n harmonics manifest as a common mode voltage.</a:t>
            </a:r>
          </a:p>
          <a:p>
            <a:pPr lvl="1"/>
            <a:r>
              <a:rPr lang="en-US" dirty="0"/>
              <a:t>For a “balanced” source, the average of the instantaneous voltages of the conductors in the cable connected to the wye winding with respect to the wye point is 0; the generator may be modelled as a direct connection between the neutral voltage of the cable connected to the wye winding and the wye point.</a:t>
            </a:r>
          </a:p>
        </p:txBody>
      </p:sp>
      <p:sp>
        <p:nvSpPr>
          <p:cNvPr id="4" name="Date Placeholder 3">
            <a:extLst>
              <a:ext uri="{FF2B5EF4-FFF2-40B4-BE49-F238E27FC236}">
                <a16:creationId xmlns:a16="http://schemas.microsoft.com/office/drawing/2014/main" id="{941AC82B-0488-C201-8BFC-451F327886C2}"/>
              </a:ext>
            </a:extLst>
          </p:cNvPr>
          <p:cNvSpPr>
            <a:spLocks noGrp="1"/>
          </p:cNvSpPr>
          <p:nvPr>
            <p:ph type="dt" sz="half" idx="10"/>
          </p:nvPr>
        </p:nvSpPr>
        <p:spPr/>
        <p:txBody>
          <a:bodyPr/>
          <a:lstStyle/>
          <a:p>
            <a:r>
              <a:rPr lang="en-US"/>
              <a:t>4/4/2025</a:t>
            </a:r>
          </a:p>
        </p:txBody>
      </p:sp>
      <p:sp>
        <p:nvSpPr>
          <p:cNvPr id="5" name="Slide Number Placeholder 4">
            <a:extLst>
              <a:ext uri="{FF2B5EF4-FFF2-40B4-BE49-F238E27FC236}">
                <a16:creationId xmlns:a16="http://schemas.microsoft.com/office/drawing/2014/main" id="{848913E4-D932-BAC8-6B92-ECF9557034E1}"/>
              </a:ext>
            </a:extLst>
          </p:cNvPr>
          <p:cNvSpPr>
            <a:spLocks noGrp="1"/>
          </p:cNvSpPr>
          <p:nvPr>
            <p:ph type="sldNum" sz="quarter" idx="12"/>
          </p:nvPr>
        </p:nvSpPr>
        <p:spPr/>
        <p:txBody>
          <a:bodyPr/>
          <a:lstStyle/>
          <a:p>
            <a:fld id="{13E3B7D2-2C23-477A-B7E5-64419E75BE45}" type="slidenum">
              <a:rPr lang="en-US" smtClean="0"/>
              <a:t>8</a:t>
            </a:fld>
            <a:endParaRPr lang="en-US"/>
          </a:p>
        </p:txBody>
      </p:sp>
    </p:spTree>
    <p:extLst>
      <p:ext uri="{BB962C8B-B14F-4D97-AF65-F5344CB8AC3E}">
        <p14:creationId xmlns:p14="http://schemas.microsoft.com/office/powerpoint/2010/main" val="37080604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675A32D-22E4-1948-3FC2-045BDDA978FD}"/>
              </a:ext>
            </a:extLst>
          </p:cNvPr>
          <p:cNvSpPr>
            <a:spLocks noGrp="1"/>
          </p:cNvSpPr>
          <p:nvPr>
            <p:ph type="title"/>
          </p:nvPr>
        </p:nvSpPr>
        <p:spPr/>
        <p:txBody>
          <a:bodyPr/>
          <a:lstStyle/>
          <a:p>
            <a:r>
              <a:rPr lang="en-US" dirty="0"/>
              <a:t>Common mode lumped parameter model of components with Mutual Inductance </a:t>
            </a:r>
          </a:p>
        </p:txBody>
      </p:sp>
      <p:sp>
        <p:nvSpPr>
          <p:cNvPr id="6" name="Content Placeholder 5">
            <a:extLst>
              <a:ext uri="{FF2B5EF4-FFF2-40B4-BE49-F238E27FC236}">
                <a16:creationId xmlns:a16="http://schemas.microsoft.com/office/drawing/2014/main" id="{86232A4C-BC9D-C13D-B991-0DCD9B2D5398}"/>
              </a:ext>
            </a:extLst>
          </p:cNvPr>
          <p:cNvSpPr>
            <a:spLocks noGrp="1"/>
          </p:cNvSpPr>
          <p:nvPr>
            <p:ph idx="1"/>
          </p:nvPr>
        </p:nvSpPr>
        <p:spPr/>
        <p:txBody>
          <a:bodyPr/>
          <a:lstStyle/>
          <a:p>
            <a:r>
              <a:rPr lang="en-US" dirty="0"/>
              <a:t>Cables and common mode chokes have significant Mutual Inductance that results in different inductance values for differential and common mode circuit models.</a:t>
            </a:r>
          </a:p>
          <a:p>
            <a:r>
              <a:rPr lang="en-US" dirty="0"/>
              <a:t>Will be the subject of a future presentation.</a:t>
            </a:r>
          </a:p>
          <a:p>
            <a:r>
              <a:rPr lang="en-US" dirty="0"/>
              <a:t>For more detail, see …</a:t>
            </a:r>
          </a:p>
          <a:p>
            <a:pPr lvl="1"/>
            <a:r>
              <a:rPr lang="en-US" dirty="0"/>
              <a:t>Doerry, Islam, and </a:t>
            </a:r>
            <a:r>
              <a:rPr lang="en-US" dirty="0" err="1"/>
              <a:t>Prousalidis</a:t>
            </a:r>
            <a:r>
              <a:rPr lang="en-US" dirty="0"/>
              <a:t>, </a:t>
            </a:r>
            <a:r>
              <a:rPr lang="en-US" i="1" dirty="0"/>
              <a:t>Design of Shipboard Power System Grounding/Earthing, </a:t>
            </a:r>
            <a:r>
              <a:rPr lang="en-US" dirty="0"/>
              <a:t> Wiley IEEE Press, 2025.</a:t>
            </a:r>
          </a:p>
        </p:txBody>
      </p:sp>
      <p:sp>
        <p:nvSpPr>
          <p:cNvPr id="3" name="Date Placeholder 2">
            <a:extLst>
              <a:ext uri="{FF2B5EF4-FFF2-40B4-BE49-F238E27FC236}">
                <a16:creationId xmlns:a16="http://schemas.microsoft.com/office/drawing/2014/main" id="{C6B31845-E8BE-9621-7963-A82F5E8AC83F}"/>
              </a:ext>
            </a:extLst>
          </p:cNvPr>
          <p:cNvSpPr>
            <a:spLocks noGrp="1"/>
          </p:cNvSpPr>
          <p:nvPr>
            <p:ph type="dt" sz="half" idx="10"/>
          </p:nvPr>
        </p:nvSpPr>
        <p:spPr/>
        <p:txBody>
          <a:bodyPr/>
          <a:lstStyle/>
          <a:p>
            <a:r>
              <a:rPr lang="en-US"/>
              <a:t>4/4/2025</a:t>
            </a:r>
          </a:p>
        </p:txBody>
      </p:sp>
      <p:sp>
        <p:nvSpPr>
          <p:cNvPr id="4" name="Slide Number Placeholder 3">
            <a:extLst>
              <a:ext uri="{FF2B5EF4-FFF2-40B4-BE49-F238E27FC236}">
                <a16:creationId xmlns:a16="http://schemas.microsoft.com/office/drawing/2014/main" id="{9F9D0841-2D9A-EAC0-22F9-BBAE22D7D842}"/>
              </a:ext>
            </a:extLst>
          </p:cNvPr>
          <p:cNvSpPr>
            <a:spLocks noGrp="1"/>
          </p:cNvSpPr>
          <p:nvPr>
            <p:ph type="sldNum" sz="quarter" idx="12"/>
          </p:nvPr>
        </p:nvSpPr>
        <p:spPr/>
        <p:txBody>
          <a:bodyPr/>
          <a:lstStyle/>
          <a:p>
            <a:fld id="{13E3B7D2-2C23-477A-B7E5-64419E75BE45}" type="slidenum">
              <a:rPr lang="en-US" smtClean="0"/>
              <a:t>9</a:t>
            </a:fld>
            <a:endParaRPr lang="en-US"/>
          </a:p>
        </p:txBody>
      </p:sp>
    </p:spTree>
    <p:extLst>
      <p:ext uri="{BB962C8B-B14F-4D97-AF65-F5344CB8AC3E}">
        <p14:creationId xmlns:p14="http://schemas.microsoft.com/office/powerpoint/2010/main" val="20566993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1431</TotalTime>
  <Words>1309</Words>
  <Application>Microsoft Office PowerPoint</Application>
  <PresentationFormat>Widescreen</PresentationFormat>
  <Paragraphs>154</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Aptos</vt:lpstr>
      <vt:lpstr>Aptos Display</vt:lpstr>
      <vt:lpstr>Arial</vt:lpstr>
      <vt:lpstr>Cambria Math</vt:lpstr>
      <vt:lpstr>Times New Roman</vt:lpstr>
      <vt:lpstr>Office Theme</vt:lpstr>
      <vt:lpstr>Common-Mode fundamentals for  Shipboard Power Systems Part 2 Common Mode Modeling</vt:lpstr>
      <vt:lpstr>Common Mode Lumped Parameter circuit model</vt:lpstr>
      <vt:lpstr>Commode Mode lumped parameter model of Parasitic Capacitance</vt:lpstr>
      <vt:lpstr>Common Mode lumped parameter model of inline resistors</vt:lpstr>
      <vt:lpstr>Common mode lumped parameter model of wye connected resistors</vt:lpstr>
      <vt:lpstr>Common Mode lumped parameter model of delta connected load or windings (without parasitic capacitances)</vt:lpstr>
      <vt:lpstr>Most three phase transformers (without parasitic capacitances) may be eliminated in the Common Mode lumped parameter model.</vt:lpstr>
      <vt:lpstr>Generator windings in common mode lumped parameter models (No parasitic capacitance)</vt:lpstr>
      <vt:lpstr>Common mode lumped parameter model of components with Mutual Inductance </vt:lpstr>
      <vt:lpstr>What’s difficult to model in a CM lumped parameter circuit model?</vt:lpstr>
      <vt:lpstr>Typical Common Mode Voltage Sources</vt:lpstr>
      <vt:lpstr>Example 1:</vt:lpstr>
      <vt:lpstr>Example 2</vt:lpstr>
      <vt:lpstr>Example 2</vt:lpstr>
      <vt:lpstr>Example 2: Separate, but linked models</vt:lpstr>
      <vt:lpstr>Example 2:</vt:lpstr>
      <vt:lpstr>Example 2</vt:lpstr>
      <vt:lpstr>CM modeling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Norbert Doerry</dc:creator>
  <cp:lastModifiedBy>Norbert Doerry</cp:lastModifiedBy>
  <cp:revision>22</cp:revision>
  <dcterms:created xsi:type="dcterms:W3CDTF">2025-03-29T17:00:46Z</dcterms:created>
  <dcterms:modified xsi:type="dcterms:W3CDTF">2025-04-07T16:55:19Z</dcterms:modified>
</cp:coreProperties>
</file>